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notesSlides/notesSlide42.xml" ContentType="application/vnd.openxmlformats-officedocument.presentationml.notes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revisionInfo.xml" ContentType="application/vnd.ms-powerpoint.revisioninfo+xml"/>
  <Default Extension="wdp" ContentType="image/vnd.ms-photo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notesSlides/notesSlide41.xml" ContentType="application/vnd.openxmlformats-officedocument.presentationml.notes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removePersonalInfoOnSave="1" saveSubsetFonts="1">
  <p:sldMasterIdLst>
    <p:sldMasterId id="2147485289" r:id="rId1"/>
  </p:sldMasterIdLst>
  <p:notesMasterIdLst>
    <p:notesMasterId r:id="rId46"/>
  </p:notesMasterIdLst>
  <p:handoutMasterIdLst>
    <p:handoutMasterId r:id="rId47"/>
  </p:handoutMasterIdLst>
  <p:sldIdLst>
    <p:sldId id="256" r:id="rId2"/>
    <p:sldId id="610" r:id="rId3"/>
    <p:sldId id="611" r:id="rId4"/>
    <p:sldId id="478" r:id="rId5"/>
    <p:sldId id="479" r:id="rId6"/>
    <p:sldId id="494" r:id="rId7"/>
    <p:sldId id="558" r:id="rId8"/>
    <p:sldId id="529" r:id="rId9"/>
    <p:sldId id="508" r:id="rId10"/>
    <p:sldId id="575" r:id="rId11"/>
    <p:sldId id="557" r:id="rId12"/>
    <p:sldId id="501" r:id="rId13"/>
    <p:sldId id="572" r:id="rId14"/>
    <p:sldId id="567" r:id="rId15"/>
    <p:sldId id="497" r:id="rId16"/>
    <p:sldId id="505" r:id="rId17"/>
    <p:sldId id="555" r:id="rId18"/>
    <p:sldId id="480" r:id="rId19"/>
    <p:sldId id="537" r:id="rId20"/>
    <p:sldId id="568" r:id="rId21"/>
    <p:sldId id="540" r:id="rId22"/>
    <p:sldId id="538" r:id="rId23"/>
    <p:sldId id="548" r:id="rId24"/>
    <p:sldId id="547" r:id="rId25"/>
    <p:sldId id="602" r:id="rId26"/>
    <p:sldId id="612" r:id="rId27"/>
    <p:sldId id="499" r:id="rId28"/>
    <p:sldId id="577" r:id="rId29"/>
    <p:sldId id="613" r:id="rId30"/>
    <p:sldId id="502" r:id="rId31"/>
    <p:sldId id="603" r:id="rId32"/>
    <p:sldId id="604" r:id="rId33"/>
    <p:sldId id="605" r:id="rId34"/>
    <p:sldId id="608" r:id="rId35"/>
    <p:sldId id="606" r:id="rId36"/>
    <p:sldId id="578" r:id="rId37"/>
    <p:sldId id="582" r:id="rId38"/>
    <p:sldId id="503" r:id="rId39"/>
    <p:sldId id="583" r:id="rId40"/>
    <p:sldId id="580" r:id="rId41"/>
    <p:sldId id="581" r:id="rId42"/>
    <p:sldId id="591" r:id="rId43"/>
    <p:sldId id="609" r:id="rId44"/>
    <p:sldId id="584" r:id="rId4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49" userDrawn="1">
          <p15:clr>
            <a:srgbClr val="A4A3A4"/>
          </p15:clr>
        </p15:guide>
        <p15:guide id="2" pos="2229" userDrawn="1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2" name="Author" initials="A" lastIdx="35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0000FF"/>
    <a:srgbClr val="CC0000"/>
    <a:srgbClr val="000099"/>
    <a:srgbClr val="FF0000"/>
    <a:srgbClr val="FF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876" autoAdjust="0"/>
    <p:restoredTop sz="62340" autoAdjust="0"/>
  </p:normalViewPr>
  <p:slideViewPr>
    <p:cSldViewPr>
      <p:cViewPr varScale="1">
        <p:scale>
          <a:sx n="78" d="100"/>
          <a:sy n="78" d="100"/>
        </p:scale>
        <p:origin x="-2032" y="-1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5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090" y="102"/>
      </p:cViewPr>
      <p:guideLst>
        <p:guide orient="horz" pos="2949"/>
        <p:guide orient="horz" pos="3024"/>
        <p:guide pos="2229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8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 dirty="0">
              <a:cs typeface="Calibri" panose="020F0502020204030204" pitchFamily="34" charset="0"/>
            </a:endParaRPr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8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0CA2654-C0A4-43E8-8943-D85B9980502C}" type="slidenum">
              <a:rPr lang="en-US" altLang="en-US">
                <a:cs typeface="Calibri" panose="020F0502020204030204" pitchFamily="34" charset="0"/>
              </a:rPr>
              <a:pPr/>
              <a:t>‹#›</a:t>
            </a:fld>
            <a:endParaRPr lang="en-US" alt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86999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0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1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1" tIns="48325" rIns="96651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BA3426A-030D-4F1F-BA9A-068CF27297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27635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1714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6286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10858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5430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2000250" indent="-171450" algn="l" defTabSz="457200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buChar char="•"/>
      <a:defRPr sz="1200" b="1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 smtClean="0"/>
              <a:t>Core Slides:	1-24</a:t>
            </a:r>
          </a:p>
          <a:p>
            <a:pPr eaLnBrk="1" hangingPunct="1"/>
            <a:r>
              <a:rPr lang="en-US" altLang="en-US" b="1" dirty="0" smtClean="0"/>
              <a:t>Comprehensive Slides:	25-45</a:t>
            </a:r>
          </a:p>
          <a:p>
            <a:pPr eaLnBrk="1" hangingPunct="1"/>
            <a:endParaRPr lang="en-US" altLang="en-US" b="1" dirty="0" smtClean="0"/>
          </a:p>
          <a:p>
            <a:pPr eaLnBrk="1" hangingPunct="1"/>
            <a:r>
              <a:rPr lang="en-US" altLang="en-US" b="1" dirty="0" smtClean="0"/>
              <a:t>Open TaxSlayer Issue:	Slide 27:</a:t>
            </a:r>
          </a:p>
          <a:p>
            <a:pPr algn="l"/>
            <a:r>
              <a:rPr lang="en-US" b="1" dirty="0" smtClean="0"/>
              <a:t>Spouse with ITIN and W-2 with wrong SSN not in TS. Issue #516.</a:t>
            </a:r>
          </a:p>
          <a:p>
            <a:pPr algn="l"/>
            <a:r>
              <a:rPr lang="en-US" b="1" dirty="0" smtClean="0"/>
              <a:t>Checked </a:t>
            </a:r>
            <a:r>
              <a:rPr lang="en-US" b="1" smtClean="0"/>
              <a:t>8/17/2018 – identified </a:t>
            </a:r>
            <a:r>
              <a:rPr lang="en-US" b="1" dirty="0" smtClean="0"/>
              <a:t>in 2017</a:t>
            </a:r>
          </a:p>
          <a:p>
            <a:pPr eaLnBrk="1" hangingPunct="1"/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0620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Informational</a:t>
            </a:r>
          </a:p>
          <a:p>
            <a:pPr>
              <a:buFontTx/>
              <a:buChar char="•"/>
            </a:pPr>
            <a:r>
              <a:rPr lang="en-US" altLang="en-US" b="1" dirty="0"/>
              <a:t>Code D will add Form 8880 to the return (may need</a:t>
            </a:r>
            <a:r>
              <a:rPr lang="en-US" altLang="en-US" b="1" baseline="0" dirty="0"/>
              <a:t> to make additional entries to it)</a:t>
            </a:r>
            <a:endParaRPr lang="en-US" altLang="en-US" b="1" dirty="0"/>
          </a:p>
          <a:p>
            <a:pPr>
              <a:buFontTx/>
              <a:buChar char="•"/>
            </a:pPr>
            <a:r>
              <a:rPr lang="en-US" altLang="en-US" b="1" dirty="0"/>
              <a:t>Code DD is informational only and does not affect the income tax return</a:t>
            </a:r>
          </a:p>
          <a:p>
            <a:pPr>
              <a:buFontTx/>
              <a:buChar char="•"/>
            </a:pPr>
            <a:r>
              <a:rPr lang="en-US" altLang="en-US" b="1" dirty="0"/>
              <a:t>All codes as shown on W-2 should be input into TaxSlayer (or “other” in box 14</a:t>
            </a:r>
            <a:r>
              <a:rPr lang="en-US" altLang="en-US" b="1" baseline="0" dirty="0"/>
              <a:t> data, if needed)</a:t>
            </a:r>
            <a:endParaRPr lang="en-US" altLang="en-US" b="1" dirty="0"/>
          </a:p>
          <a:p>
            <a:r>
              <a:rPr lang="en-US" altLang="en-US" b="1" dirty="0"/>
              <a:t>Emphasize </a:t>
            </a:r>
          </a:p>
          <a:p>
            <a:pPr>
              <a:buFontTx/>
              <a:buChar char="•"/>
            </a:pPr>
            <a:r>
              <a:rPr lang="en-US" altLang="en-US" b="1" dirty="0"/>
              <a:t>Box 12 out of scope codes</a:t>
            </a:r>
          </a:p>
          <a:p>
            <a:pPr marL="664476" lvl="1" indent="-181221">
              <a:buFontTx/>
              <a:buChar char="•"/>
            </a:pPr>
            <a:r>
              <a:rPr lang="en-US" altLang="en-US" b="1" dirty="0" smtClean="0"/>
              <a:t>Code FF – when taxpayer is eligible for premium tax credit (see F 8962 in AARP Foundation Tax-Aide Scope Manual)</a:t>
            </a:r>
          </a:p>
          <a:p>
            <a:pPr marL="664476" lvl="1" indent="-181221">
              <a:buFontTx/>
              <a:buChar char="•"/>
            </a:pPr>
            <a:r>
              <a:rPr lang="en-US" altLang="en-US" b="1" dirty="0" smtClean="0"/>
              <a:t>Code </a:t>
            </a:r>
            <a:r>
              <a:rPr lang="en-US" altLang="en-US" b="1" dirty="0"/>
              <a:t>R – Archer MSA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/>
              <a:t>Code T – adoption benefits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/>
              <a:t>Code Q – nontaxable combat pay, unless certified for Military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/>
              <a:t>Code W – employer contribution to HSA, unless certified for HSA</a:t>
            </a:r>
          </a:p>
          <a:p>
            <a:pPr eaLnBrk="1" hangingPunct="1">
              <a:buFontTx/>
              <a:buChar char="•"/>
            </a:pPr>
            <a:r>
              <a:rPr lang="en-US" altLang="en-US" b="1" dirty="0"/>
              <a:t>If box 14 has “401k”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/>
              <a:t>Leave in box 14 and select from drop-down</a:t>
            </a:r>
            <a:r>
              <a:rPr lang="en-US" altLang="en-US" b="1" baseline="0" dirty="0"/>
              <a:t> list </a:t>
            </a:r>
            <a:r>
              <a:rPr lang="en-US" altLang="en-US" b="1" dirty="0"/>
              <a:t>that it qualifies or not for Form 8880 retirement savers credit</a:t>
            </a:r>
            <a:r>
              <a:rPr lang="en-US" altLang="en-US" b="1" dirty="0" smtClean="0"/>
              <a:t> (next</a:t>
            </a:r>
            <a:r>
              <a:rPr lang="en-US" altLang="en-US" b="1" baseline="0" dirty="0" smtClean="0"/>
              <a:t> </a:t>
            </a:r>
            <a:r>
              <a:rPr lang="en-US" altLang="en-US" b="1" dirty="0" smtClean="0"/>
              <a:t>slide</a:t>
            </a:r>
            <a:r>
              <a:rPr lang="en-US" altLang="en-US" b="1" dirty="0"/>
              <a:t>)</a:t>
            </a:r>
          </a:p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7921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091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522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With Statutory Employee checked, clicking </a:t>
            </a:r>
            <a:r>
              <a:rPr lang="en-US" altLang="en-US" b="1" dirty="0" smtClean="0"/>
              <a:t>Continue</a:t>
            </a:r>
            <a:r>
              <a:rPr lang="en-US" altLang="en-US" dirty="0" smtClean="0"/>
              <a:t>, should cause </a:t>
            </a:r>
            <a:r>
              <a:rPr lang="en-US" altLang="en-US" dirty="0"/>
              <a:t>TaxSlayer </a:t>
            </a:r>
            <a:r>
              <a:rPr lang="en-US" altLang="en-US" dirty="0" smtClean="0"/>
              <a:t>to ask </a:t>
            </a:r>
            <a:r>
              <a:rPr lang="en-US" altLang="en-US" dirty="0"/>
              <a:t>if want </a:t>
            </a:r>
            <a:r>
              <a:rPr lang="en-US" altLang="en-US" dirty="0" smtClean="0"/>
              <a:t>to now </a:t>
            </a:r>
            <a:r>
              <a:rPr lang="en-US" altLang="en-US" dirty="0"/>
              <a:t>go to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</a:t>
            </a:r>
            <a:r>
              <a:rPr lang="en-US" altLang="en-US" dirty="0"/>
              <a:t>C </a:t>
            </a:r>
            <a:r>
              <a:rPr lang="en-US" altLang="en-US" dirty="0" smtClean="0"/>
              <a:t>(</a:t>
            </a:r>
            <a:r>
              <a:rPr lang="en-US" altLang="en-US" dirty="0"/>
              <a:t>see Business Income lesson)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Click </a:t>
            </a:r>
            <a:r>
              <a:rPr lang="en-US" altLang="en-US" b="1" dirty="0" smtClean="0"/>
              <a:t>Continue</a:t>
            </a:r>
            <a:r>
              <a:rPr lang="en-US" altLang="en-US" dirty="0" smtClean="0"/>
              <a:t> again to complete the W-2</a:t>
            </a:r>
            <a:r>
              <a:rPr lang="en-US" altLang="en-US" baseline="0" dirty="0" smtClean="0"/>
              <a:t> and move through </a:t>
            </a:r>
            <a:r>
              <a:rPr lang="en-US" altLang="en-US" dirty="0" smtClean="0"/>
              <a:t>the </a:t>
            </a:r>
            <a:r>
              <a:rPr lang="en-US" altLang="en-US" dirty="0"/>
              <a:t>return</a:t>
            </a:r>
          </a:p>
          <a:p>
            <a:pPr marL="181221" indent="-181221">
              <a:buFontTx/>
              <a:buChar char="•"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032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Emphasize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Ask </a:t>
            </a:r>
            <a:r>
              <a:rPr lang="en-US" b="1" dirty="0"/>
              <a:t>the taxpayer if withholding amount seems extraordinarily high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Compare to prior years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Could be valid, if </a:t>
            </a:r>
          </a:p>
          <a:p>
            <a:pPr marL="664476" lvl="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there is non-withholding income (interest or dividends) and </a:t>
            </a:r>
          </a:p>
          <a:p>
            <a:pPr marL="664476" lvl="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taxpayer does not want to make estimated payments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02926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/>
              <a:t>Emphasize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The interview should have already identified that the 1099-R has code 3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Can look at the prior year’s return for confirmation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Must still ask the question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Once Taxpayer reaches the minimum retirement age, distribution will remain as retirement income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Some employers report using W-2 instead of 1099-R and that is ok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3341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If possible, show participants how to look up the instructions in Pub 4012, TaxSlayer, or IRS.gov form W-2 to see all the box 12 </a:t>
            </a:r>
            <a:r>
              <a:rPr lang="en-US" altLang="en-US" b="1" dirty="0" smtClean="0"/>
              <a:t>codes (https://www.irs.gov/pub/irs-pdf/iw2w3.pdf)</a:t>
            </a: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8606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Ministers or certain church works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This may be noted in box 14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The additional Medicare tax (Form 8959) is out of scope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Married filing jointly..........$250,000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Married filing separately........$125,000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Single, Head of household, or Qualifying widow(er) $200,000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768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4842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014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Could</a:t>
            </a:r>
            <a:r>
              <a:rPr lang="en-US" b="1" baseline="0" dirty="0" smtClean="0"/>
              <a:t> be assigned as homework or pre-class assignment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682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This part of QR is done at the end, after all items have been input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511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 smtClean="0"/>
              <a:t>TaxSlayer automatically removes excluded Medicaid waiver payments</a:t>
            </a:r>
            <a:r>
              <a:rPr lang="en-US" altLang="en-US" b="1" baseline="0" dirty="0" smtClean="0"/>
              <a:t> from earned income</a:t>
            </a:r>
          </a:p>
          <a:p>
            <a:r>
              <a:rPr lang="en-US" altLang="en-US" b="1" baseline="0" dirty="0" smtClean="0"/>
              <a:t>The excludible amount is entered on the W-2 input screen (may be less than all the wages)</a:t>
            </a: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762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Saving </a:t>
            </a:r>
            <a:r>
              <a:rPr lang="en-US" altLang="en-US" b="1" dirty="0"/>
              <a:t>for retirement is mentioned here to get thought going as the return is being prepared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It is the taxpayer’s responsibility to manage their tax affairs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May </a:t>
            </a:r>
            <a:r>
              <a:rPr lang="en-US" altLang="en-US" b="1" dirty="0"/>
              <a:t>remind them of opportunities to reduce their taxes if they are eligible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1042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Emphasize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/>
              <a:t>Any corrections needed must be noted</a:t>
            </a:r>
            <a:r>
              <a:rPr lang="en-US" altLang="en-US" b="1" baseline="0" dirty="0"/>
              <a:t> on the I&amp;I form</a:t>
            </a:r>
            <a:endParaRPr lang="en-US" altLang="en-US" b="1" dirty="0"/>
          </a:p>
          <a:p>
            <a:pPr>
              <a:buFontTx/>
              <a:buChar char="•"/>
            </a:pPr>
            <a:r>
              <a:rPr lang="en-US" altLang="en-US" b="1" dirty="0"/>
              <a:t>The real exit interview is done at the end of the return preparation process</a:t>
            </a:r>
          </a:p>
          <a:p>
            <a:pPr>
              <a:buFontTx/>
              <a:buChar char="•"/>
            </a:pPr>
            <a:r>
              <a:rPr lang="en-US" altLang="en-US" b="1" dirty="0"/>
              <a:t>These exit interview comments are to highlight topics specific to Wages</a:t>
            </a:r>
          </a:p>
          <a:p>
            <a:pPr>
              <a:buFontTx/>
              <a:buChar char="•"/>
            </a:pP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196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All Counselors need to be aware of comprehensive topics</a:t>
            </a:r>
          </a:p>
          <a:p>
            <a:r>
              <a:rPr lang="en-US" baseline="0" dirty="0" smtClean="0"/>
              <a:t>Experienced counselors should be well-versed and able to find guidance in pub 4012</a:t>
            </a:r>
          </a:p>
          <a:p>
            <a:r>
              <a:rPr lang="en-US" baseline="0" dirty="0" smtClean="0"/>
              <a:t>Topics considered comprehensive (some because they are rarely seen):</a:t>
            </a:r>
          </a:p>
          <a:p>
            <a:pPr lvl="1"/>
            <a:r>
              <a:rPr lang="en-US" baseline="0" dirty="0" smtClean="0"/>
              <a:t>ITIN returns</a:t>
            </a:r>
          </a:p>
          <a:p>
            <a:pPr lvl="1"/>
            <a:r>
              <a:rPr lang="en-US" baseline="0" dirty="0" smtClean="0"/>
              <a:t>Substitute W-2 – Form 4852</a:t>
            </a:r>
          </a:p>
          <a:p>
            <a:pPr lvl="1"/>
            <a:r>
              <a:rPr lang="en-US" baseline="0" dirty="0" smtClean="0"/>
              <a:t>Zero-wages W-2</a:t>
            </a:r>
          </a:p>
          <a:p>
            <a:pPr lvl="1"/>
            <a:r>
              <a:rPr lang="en-US" baseline="0" dirty="0" smtClean="0"/>
              <a:t>Tip income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Taxable scholarships</a:t>
            </a:r>
            <a:endParaRPr lang="en-US" dirty="0" smtClean="0"/>
          </a:p>
          <a:p>
            <a:pPr lvl="1"/>
            <a:r>
              <a:rPr lang="en-US" baseline="0" dirty="0" smtClean="0"/>
              <a:t>Household worker wages</a:t>
            </a:r>
          </a:p>
          <a:p>
            <a:pPr lvl="1"/>
            <a:r>
              <a:rPr lang="en-US" baseline="0" dirty="0" smtClean="0"/>
              <a:t>Prisoner income</a:t>
            </a:r>
          </a:p>
          <a:p>
            <a:pPr lvl="1"/>
            <a:r>
              <a:rPr lang="en-US" baseline="0" dirty="0" smtClean="0"/>
              <a:t>Medicaid waiver wages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9617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For Medicaid Waiver Payment reported on a W-2, see separate NTTC training slide presentation #26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0775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Emphasize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ITIN returns can be e-filed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Not be eligible for all benefits (e.g. EIC</a:t>
            </a:r>
            <a:r>
              <a:rPr lang="en-US" b="1" dirty="0" smtClean="0"/>
              <a:t>)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Spouse with ITIN and W-2</a:t>
            </a:r>
            <a:r>
              <a:rPr lang="en-US" b="1" baseline="0" dirty="0" smtClean="0"/>
              <a:t> wrong SSN not is </a:t>
            </a:r>
            <a:r>
              <a:rPr lang="en-US" b="1" baseline="0" dirty="0" err="1" smtClean="0"/>
              <a:t>TaxSalyer</a:t>
            </a:r>
            <a:r>
              <a:rPr lang="en-US" b="1" baseline="0" dirty="0" smtClean="0"/>
              <a:t>. Issue #516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922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5896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3335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b="1" dirty="0" smtClean="0"/>
              <a:t>Rare </a:t>
            </a:r>
            <a:r>
              <a:rPr lang="en-US" altLang="en-US" b="1" dirty="0"/>
              <a:t>situation</a:t>
            </a:r>
          </a:p>
          <a:p>
            <a:pPr>
              <a:buFontTx/>
              <a:buChar char="•"/>
            </a:pPr>
            <a:r>
              <a:rPr lang="en-US" altLang="en-US" b="1" dirty="0"/>
              <a:t>Always check with LC/ QR for guidance if unsure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91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r>
              <a:rPr lang="en-US" altLang="en-US" b="1" dirty="0"/>
              <a:t>Encourage counselors to ask probing questions</a:t>
            </a:r>
          </a:p>
          <a:p>
            <a:pPr marL="181221" indent="-181221">
              <a:buFontTx/>
              <a:buChar char="•"/>
            </a:pPr>
            <a:r>
              <a:rPr lang="en-US" altLang="en-US" b="1" dirty="0"/>
              <a:t>It is not “prying,” it is essential to an accurate return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1418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If taxpayer is in an occupation that receives tips, inquiry should be made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Pub 531 Reporting Tip Income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 dirty="0" smtClean="0"/>
              <a:t>IRS prints free tip logs that Taxpayers can order from IRS.gov or by phone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4107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baseline="0" dirty="0" smtClean="0"/>
              <a:t>The law says </a:t>
            </a:r>
            <a:r>
              <a:rPr lang="en-US" altLang="en-US" b="1" dirty="0" smtClean="0"/>
              <a:t>Allocated tips are </a:t>
            </a:r>
            <a:r>
              <a:rPr lang="en-US" altLang="en-US" b="1" baseline="0" dirty="0" smtClean="0"/>
              <a:t>at least 8% unless employee keeps a good log</a:t>
            </a:r>
            <a:endParaRPr lang="en-US" alt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62674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01796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96828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29392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lvl="1" indent="-181221">
              <a:buFontTx/>
              <a:buChar char="•"/>
            </a:pPr>
            <a:r>
              <a:rPr lang="en-US" altLang="en-US" b="1" dirty="0"/>
              <a:t>The</a:t>
            </a:r>
            <a:r>
              <a:rPr lang="en-US" altLang="en-US" b="1" baseline="0" dirty="0"/>
              <a:t> amount of taxable scholarships is </a:t>
            </a:r>
            <a:r>
              <a:rPr lang="en-US" altLang="en-US" b="1" baseline="0" dirty="0" smtClean="0"/>
              <a:t>input after </a:t>
            </a:r>
            <a:r>
              <a:rPr lang="en-US" altLang="en-US" b="1" baseline="0" dirty="0"/>
              <a:t>all other items have been entered.</a:t>
            </a: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77970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lvl="1" indent="-181221">
              <a:buFontTx/>
              <a:buChar char="•"/>
            </a:pP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183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Informational:</a:t>
            </a:r>
          </a:p>
          <a:p>
            <a:r>
              <a:rPr lang="en-US" altLang="en-US" b="1" dirty="0"/>
              <a:t>Payers who pay more than $2,000 in the year or cash</a:t>
            </a:r>
            <a:r>
              <a:rPr lang="en-US" altLang="en-US" b="1" baseline="0" dirty="0"/>
              <a:t> wages of </a:t>
            </a:r>
            <a:r>
              <a:rPr lang="en-US" altLang="en-US" b="1" dirty="0"/>
              <a:t>$1,000 in a quarter must file Schedule H and pay the employment taxes for their household employee</a:t>
            </a:r>
          </a:p>
          <a:p>
            <a:r>
              <a:rPr lang="en-US" altLang="en-US" b="1" dirty="0"/>
              <a:t>Sch H is out of scope</a:t>
            </a:r>
          </a:p>
          <a:p>
            <a:r>
              <a:rPr lang="en-US" altLang="en-US" b="1" dirty="0"/>
              <a:t>Payees must report all their income, even if below the employer reporting limit</a:t>
            </a:r>
          </a:p>
          <a:p>
            <a:r>
              <a:rPr lang="en-US" altLang="en-US" b="1" dirty="0"/>
              <a:t>Informational note W-2</a:t>
            </a:r>
            <a:r>
              <a:rPr lang="en-US" altLang="en-US" b="1" baseline="0" dirty="0"/>
              <a:t>:</a:t>
            </a:r>
          </a:p>
          <a:p>
            <a:pPr lvl="1"/>
            <a:r>
              <a:rPr lang="en-US" altLang="en-US" b="1" dirty="0"/>
              <a:t>No withholding or FICA taxes apply to employee who is related</a:t>
            </a:r>
            <a:r>
              <a:rPr lang="en-US" altLang="en-US" b="1" baseline="0" dirty="0"/>
              <a:t> to the employer as</a:t>
            </a:r>
            <a:r>
              <a:rPr lang="en-US" altLang="en-US" b="1" dirty="0"/>
              <a:t>:</a:t>
            </a:r>
          </a:p>
          <a:p>
            <a:pPr lvl="1"/>
            <a:r>
              <a:rPr lang="en-US" altLang="en-US" b="1" dirty="0"/>
              <a:t>Spouse, child under age 21, (some) parents, or anyone under age 18</a:t>
            </a:r>
          </a:p>
          <a:p>
            <a:pPr lvl="1"/>
            <a:r>
              <a:rPr lang="en-US" altLang="en-US" b="1" dirty="0"/>
              <a:t>Cannot be the employee’s principal occupation (not a test for students)</a:t>
            </a:r>
          </a:p>
          <a:p>
            <a:pPr lvl="1"/>
            <a:r>
              <a:rPr lang="en-US" altLang="en-US" b="1" dirty="0"/>
              <a:t>See Pub 926</a:t>
            </a:r>
          </a:p>
          <a:p>
            <a:r>
              <a:rPr lang="en-US" altLang="en-US" b="1" dirty="0" smtClean="0"/>
              <a:t>Some </a:t>
            </a:r>
            <a:r>
              <a:rPr lang="en-US" altLang="en-US" b="1" dirty="0"/>
              <a:t>household workers are self-employed, </a:t>
            </a:r>
            <a:r>
              <a:rPr lang="en-US" altLang="en-US" b="1" dirty="0" smtClean="0"/>
              <a:t>Schedule C</a:t>
            </a: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07908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4221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6405" indent="-176405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408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Emphasize: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Steps and questions to determine whether in scope, before touching the computer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Prior year’s return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Review all income areas to understand the taxpayer’s tax situation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Most taxpayers’ situation does not vary much year to year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Was there household worker income reported last year?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W-2 forms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Look for out-of-scope items (detailed later)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Is it the right SSN or does TP have an ITIN?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Does the form look legit?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Is it the right year?</a:t>
            </a:r>
          </a:p>
          <a:p>
            <a:pPr marL="664476" lvl="1" indent="-181221" defTabSz="96651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Household employees – discussed later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1098-T form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Does scholarship amount exceed expenses?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Is any of it for the prior year and education credit was claimed in prior year?</a:t>
            </a:r>
          </a:p>
          <a:p>
            <a:pPr marL="1147732" lvl="2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May need to recapture some of the credit – out of scope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If unsure, reassure participants that LC or QR person can help!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465334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19156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45816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99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Emphasize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Every labeled box must be input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Taxpayers sometimes bring in prior year W-2s by mistake so be careful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245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r>
              <a:rPr lang="en-US" altLang="en-US" b="1" dirty="0" smtClean="0"/>
              <a:t>Taxpayer keeps </a:t>
            </a:r>
            <a:r>
              <a:rPr lang="en-US" altLang="en-US" b="1" dirty="0"/>
              <a:t>a copy of Form 4852 for their records. </a:t>
            </a:r>
          </a:p>
          <a:p>
            <a:pPr marL="181221" indent="-181221">
              <a:buFontTx/>
              <a:buChar char="•"/>
            </a:pPr>
            <a:r>
              <a:rPr lang="en-US" altLang="en-US" b="1" dirty="0"/>
              <a:t>If employer has ceased operations – taxpayer should also file a copy with Social Security Administration</a:t>
            </a:r>
          </a:p>
          <a:p>
            <a:pPr marL="181221" indent="-181221">
              <a:buFontTx/>
              <a:buChar char="•"/>
            </a:pPr>
            <a:r>
              <a:rPr lang="en-US" altLang="en-US" b="1" dirty="0"/>
              <a:t>If the taxpayer has an ITIN – do not enter the SS# on the 4852 – the return is filed with the ITIN only</a:t>
            </a:r>
          </a:p>
          <a:p>
            <a:pPr marL="181221" indent="-181221">
              <a:buFontTx/>
              <a:buChar char="•"/>
            </a:pPr>
            <a:r>
              <a:rPr lang="en-US" altLang="en-US" b="1" dirty="0"/>
              <a:t>Household employees – </a:t>
            </a:r>
            <a:r>
              <a:rPr lang="en-US" altLang="en-US" b="1" dirty="0" smtClean="0"/>
              <a:t>discussed later</a:t>
            </a:r>
            <a:endParaRPr lang="en-US" altLang="en-US" b="1" dirty="0"/>
          </a:p>
          <a:p>
            <a:pPr marL="181221" indent="-181221"/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926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7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0463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W-2 is a Key What You See form.</a:t>
            </a:r>
            <a:r>
              <a:rPr lang="en-US" b="1" baseline="0" dirty="0" smtClean="0"/>
              <a:t>  Manually override to match the employer's W-2.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696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12192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3" y="1218977"/>
            <a:ext cx="8799444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6505" y="3697341"/>
            <a:ext cx="6966441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" y="5056022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" y="5056021"/>
            <a:ext cx="8799444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58" y="1875512"/>
            <a:ext cx="6970533" cy="1219200"/>
          </a:xfrm>
        </p:spPr>
        <p:txBody>
          <a:bodyPr>
            <a:noAutofit/>
          </a:bodyPr>
          <a:lstStyle>
            <a:lvl1pPr algn="ct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1"/>
            <a:ext cx="8802624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6456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38B2903-D4CF-4108-A634-ACC0F988943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944639" indent="-227008">
              <a:defRPr/>
            </a:lvl4pPr>
            <a:lvl5pPr marL="2397065" indent="-227008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92954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83A3-290F-4D8E-917D-470428A41C6A}" type="datetime1">
              <a:rPr lang="en-US" smtClean="0"/>
              <a:pPr/>
              <a:t>10/11/18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547-BFDC-4179-BC90-303A369E8C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1" y="1754188"/>
            <a:ext cx="466344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96040" y="1754188"/>
            <a:ext cx="4663440" cy="4022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525670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5" pos="1067" userDrawn="1">
          <p15:clr>
            <a:srgbClr val="FBAE40"/>
          </p15:clr>
        </p15:guide>
        <p15:guide id="6" pos="9259" userDrawn="1">
          <p15:clr>
            <a:srgbClr val="FBAE40"/>
          </p15:clr>
        </p15:guide>
        <p15:guide id="7" pos="600" userDrawn="1">
          <p15:clr>
            <a:srgbClr val="FBAE40"/>
          </p15:clr>
        </p15:guide>
        <p15:guide id="8" pos="5208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800" userDrawn="1">
          <p15:clr>
            <a:srgbClr val="FBAE40"/>
          </p15:clr>
        </p15:guide>
        <p15:guide id="11" pos="694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0001" y="1535113"/>
            <a:ext cx="466344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617" y="1535113"/>
            <a:ext cx="466344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178" indent="0">
              <a:buNone/>
              <a:defRPr sz="2000" b="1"/>
            </a:lvl2pPr>
            <a:lvl3pPr marL="914356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83A3-290F-4D8E-917D-470428A41C6A}" type="datetime1">
              <a:rPr lang="en-US" smtClean="0"/>
              <a:pPr/>
              <a:t>10/11/18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6C547-BFDC-4179-BC90-303A369E8C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70001" y="2174878"/>
            <a:ext cx="4664075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408617" y="2174878"/>
            <a:ext cx="4663440" cy="377983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12910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286C547-BFDC-4179-BC90-303A369E8C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278833" y="1761435"/>
            <a:ext cx="9753600" cy="2221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278468" y="4108454"/>
            <a:ext cx="9753600" cy="17801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5381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5878-70F8-4FDB-887B-4B5F72E269C2}" type="datetime1">
              <a:rPr lang="en-US" smtClean="0"/>
              <a:pPr/>
              <a:t>10/11/18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9BF9-153A-43B9-A948-651204329A1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3815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5" pos="1067" userDrawn="1">
          <p15:clr>
            <a:srgbClr val="FBAE40"/>
          </p15:clr>
        </p15:guide>
        <p15:guide id="6" pos="9259" userDrawn="1">
          <p15:clr>
            <a:srgbClr val="FBAE40"/>
          </p15:clr>
        </p15:guide>
        <p15:guide id="7" pos="600" userDrawn="1">
          <p15:clr>
            <a:srgbClr val="FBAE40"/>
          </p15:clr>
        </p15:guide>
        <p15:guide id="8" pos="5208" userDrawn="1">
          <p15:clr>
            <a:srgbClr val="FBAE40"/>
          </p15:clr>
        </p15:guide>
        <p15:guide id="9" orient="horz" pos="828" userDrawn="1">
          <p15:clr>
            <a:srgbClr val="FBAE40"/>
          </p15:clr>
        </p15:guide>
        <p15:guide id="10" pos="800" userDrawn="1">
          <p15:clr>
            <a:srgbClr val="FBAE40"/>
          </p15:clr>
        </p15:guide>
        <p15:guide id="11" pos="694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6CC9-65BA-4225-B0E1-03912EE60836}" type="datetime1">
              <a:rPr lang="en-US" smtClean="0"/>
              <a:pPr/>
              <a:t>10/11/18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F428-6065-411A-86A6-B47DB9F6EC5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459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883A3-290F-4D8E-917D-470428A41C6A}" type="datetime1">
              <a:rPr lang="en-US" smtClean="0"/>
              <a:pPr/>
              <a:t>10/11/18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8942" y="6265304"/>
            <a:ext cx="518079" cy="365125"/>
          </a:xfrm>
        </p:spPr>
        <p:txBody>
          <a:bodyPr/>
          <a:lstStyle/>
          <a:p>
            <a:fld id="{C286C547-BFDC-4179-BC90-303A369E8C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12192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40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12192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400"/>
          </a:p>
        </p:txBody>
      </p:sp>
      <p:sp>
        <p:nvSpPr>
          <p:cNvPr id="7" name="Rectangle 6"/>
          <p:cNvSpPr/>
          <p:nvPr/>
        </p:nvSpPr>
        <p:spPr>
          <a:xfrm rot="16200000">
            <a:off x="-2828543" y="2810564"/>
            <a:ext cx="6876288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255519" y="2278381"/>
            <a:ext cx="5730240" cy="1143001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1816" y="6132291"/>
            <a:ext cx="315577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400"/>
          </a:p>
        </p:txBody>
      </p:sp>
      <p:sp>
        <p:nvSpPr>
          <p:cNvPr id="10" name="Rectangle 9"/>
          <p:cNvSpPr/>
          <p:nvPr/>
        </p:nvSpPr>
        <p:spPr>
          <a:xfrm rot="5400000">
            <a:off x="-2179072" y="3380298"/>
            <a:ext cx="687628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985718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979" y="2133600"/>
            <a:ext cx="48768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2133600"/>
            <a:ext cx="487680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NTTC Training - TY2018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9A66D-0740-46AE-AF28-7DC40DFC1B9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276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8313" y="6265304"/>
            <a:ext cx="1333856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83A3-290F-4D8E-917D-470428A41C6A}" type="datetime1">
              <a:rPr lang="en-US" smtClean="0"/>
              <a:pPr/>
              <a:t>10/11/18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6489" y="6265304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3" y="6265304"/>
            <a:ext cx="936487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6C547-BFDC-4179-BC90-303A369E8C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33790" y="6174257"/>
            <a:ext cx="3148613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1278833" y="1761433"/>
            <a:ext cx="9753600" cy="4023360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12192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3" y="28835"/>
            <a:ext cx="9751391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0165" y="431029"/>
            <a:ext cx="315577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33788" y="6174257"/>
            <a:ext cx="3148613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0165" y="431029"/>
            <a:ext cx="315577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0" y="1182570"/>
            <a:ext cx="12192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808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90" r:id="rId1"/>
    <p:sldLayoutId id="2147485291" r:id="rId2"/>
    <p:sldLayoutId id="2147485292" r:id="rId3"/>
    <p:sldLayoutId id="2147485293" r:id="rId4"/>
    <p:sldLayoutId id="2147485294" r:id="rId5"/>
    <p:sldLayoutId id="2147485295" r:id="rId6"/>
    <p:sldLayoutId id="2147485296" r:id="rId7"/>
    <p:sldLayoutId id="2147485297" r:id="rId8"/>
    <p:sldLayoutId id="2147485298" r:id="rId9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17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1305" indent="-341305" algn="l" defTabSz="457178" rtl="0" eaLnBrk="1" latinLnBrk="0" hangingPunct="1">
        <a:spcBef>
          <a:spcPts val="1800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38130" algn="l" defTabSz="457178" rtl="0" eaLnBrk="1" latinLnBrk="0" hangingPunct="1">
        <a:spcBef>
          <a:spcPts val="900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28715" indent="-285744" algn="l" defTabSz="457178" rtl="0" eaLnBrk="1" latinLnBrk="0" hangingPunct="1">
        <a:spcBef>
          <a:spcPts val="600"/>
        </a:spcBef>
        <a:buClr>
          <a:srgbClr val="55493F"/>
        </a:buClr>
        <a:buSzPct val="110000"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4" pos="1067" userDrawn="1">
          <p15:clr>
            <a:srgbClr val="F26B43"/>
          </p15:clr>
        </p15:guide>
        <p15:guide id="6" pos="683" userDrawn="1">
          <p15:clr>
            <a:srgbClr val="F26B43"/>
          </p15:clr>
        </p15:guide>
        <p15:guide id="9" pos="800" userDrawn="1">
          <p15:clr>
            <a:srgbClr val="F26B43"/>
          </p15:clr>
        </p15:guide>
        <p15:guide id="10" orient="horz" pos="1344" userDrawn="1">
          <p15:clr>
            <a:srgbClr val="F26B43"/>
          </p15:clr>
        </p15:guide>
        <p15:guide id="11" pos="512" userDrawn="1">
          <p15:clr>
            <a:srgbClr val="F26B43"/>
          </p15:clr>
        </p15:guide>
        <p15:guide id="12" orient="horz" pos="1056" userDrawn="1">
          <p15:clr>
            <a:srgbClr val="F26B43"/>
          </p15:clr>
        </p15:guide>
        <p15:guide id="13" orient="horz" pos="828" userDrawn="1">
          <p15:clr>
            <a:srgbClr val="F26B43"/>
          </p15:clr>
        </p15:guide>
        <p15:guide id="14" pos="6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4.wdp"/><Relationship Id="rId5" Type="http://schemas.openxmlformats.org/officeDocument/2006/relationships/image" Target="../media/image8.png"/><Relationship Id="rId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2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Pub 4012 – Tab D</a:t>
            </a:r>
          </a:p>
          <a:p>
            <a:r>
              <a:rPr lang="en-US" altLang="en-US" dirty="0" smtClean="0"/>
              <a:t>Pub 4491 – Lesson 9</a:t>
            </a:r>
          </a:p>
          <a:p>
            <a:endParaRPr lang="en-US" alt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Wages</a:t>
            </a:r>
            <a:endParaRPr lang="en-US" alt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278833" y="1761432"/>
            <a:ext cx="9753600" cy="4182167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Verify TaxSlayer auto-fill info or carryforward –  may have a previous error</a:t>
            </a:r>
          </a:p>
          <a:p>
            <a:r>
              <a:rPr lang="en-US" altLang="en-US" dirty="0" smtClean="0"/>
              <a:t>Use the actual W-2 info if different than auto-fill </a:t>
            </a:r>
          </a:p>
          <a:p>
            <a:r>
              <a:rPr lang="en-US" altLang="en-US" dirty="0" smtClean="0"/>
              <a:t>Compare social security and Medicare wage and tax amounts</a:t>
            </a:r>
          </a:p>
          <a:p>
            <a:pPr lvl="1"/>
            <a:r>
              <a:rPr lang="en-US" altLang="en-US" dirty="0" smtClean="0"/>
              <a:t>Input actual amounts from W-2, if different</a:t>
            </a:r>
          </a:p>
          <a:p>
            <a:r>
              <a:rPr lang="en-US" altLang="en-US" dirty="0" smtClean="0"/>
              <a:t>Same for state information</a:t>
            </a:r>
          </a:p>
          <a:p>
            <a:pPr lvl="1"/>
            <a:r>
              <a:rPr lang="en-US" altLang="en-US" dirty="0" smtClean="0"/>
              <a:t>May need manual adjustment if state wages differ</a:t>
            </a:r>
          </a:p>
          <a:p>
            <a:pPr lvl="1"/>
            <a:r>
              <a:rPr lang="en-US" altLang="en-US" dirty="0" smtClean="0"/>
              <a:t>Changing here may not change the </a:t>
            </a:r>
            <a:r>
              <a:rPr lang="en-US" altLang="en-US" dirty="0" smtClean="0"/>
              <a:t>state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W-2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52028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27651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Often seen codes (26 possible codes):</a:t>
            </a:r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D</a:t>
            </a:r>
            <a:r>
              <a:rPr lang="en-US" altLang="en-US" dirty="0"/>
              <a:t> – Elective deferrals to a section 401(k)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E </a:t>
            </a:r>
            <a:r>
              <a:rPr lang="en-US" altLang="en-US" dirty="0"/>
              <a:t>through H </a:t>
            </a:r>
            <a:r>
              <a:rPr lang="en-US" altLang="en-US" dirty="0" smtClean="0"/>
              <a:t>-Elective </a:t>
            </a:r>
            <a:r>
              <a:rPr lang="en-US" altLang="en-US" dirty="0"/>
              <a:t>deferrals to other qualified </a:t>
            </a:r>
            <a:r>
              <a:rPr lang="en-US" altLang="en-US" dirty="0" smtClean="0"/>
              <a:t>plans</a:t>
            </a:r>
            <a:endParaRPr lang="en-US" altLang="en-US" dirty="0"/>
          </a:p>
          <a:p>
            <a:pPr lvl="1"/>
            <a:r>
              <a:rPr lang="en-US" altLang="en-US" dirty="0">
                <a:solidFill>
                  <a:srgbClr val="0000FF"/>
                </a:solidFill>
              </a:rPr>
              <a:t>DD</a:t>
            </a:r>
            <a:r>
              <a:rPr lang="en-US" altLang="en-US" dirty="0"/>
              <a:t> – Cost of employer-sponsored health coverage</a:t>
            </a:r>
          </a:p>
          <a:p>
            <a:r>
              <a:rPr lang="en-US" altLang="en-US" dirty="0"/>
              <a:t>Careful: don’t confuse </a:t>
            </a:r>
            <a:r>
              <a:rPr lang="en-US" altLang="en-US" dirty="0">
                <a:solidFill>
                  <a:srgbClr val="0000FF"/>
                </a:solidFill>
              </a:rPr>
              <a:t>D</a:t>
            </a:r>
            <a:r>
              <a:rPr lang="en-US" altLang="en-US" dirty="0"/>
              <a:t> and </a:t>
            </a:r>
            <a:r>
              <a:rPr lang="en-US" altLang="en-US" dirty="0">
                <a:solidFill>
                  <a:srgbClr val="0000FF"/>
                </a:solidFill>
              </a:rPr>
              <a:t>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W-2 Box 12 codes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0724" name="Content Placeholder 4"/>
          <p:cNvSpPr>
            <a:spLocks noGrp="1"/>
          </p:cNvSpPr>
          <p:nvPr>
            <p:ph sz="quarter" idx="12"/>
          </p:nvPr>
        </p:nvSpPr>
        <p:spPr>
          <a:xfrm>
            <a:off x="1096896" y="1647091"/>
            <a:ext cx="4095750" cy="3886200"/>
          </a:xfrm>
        </p:spPr>
        <p:txBody>
          <a:bodyPr/>
          <a:lstStyle/>
          <a:p>
            <a:r>
              <a:rPr lang="en-US" altLang="en-US" dirty="0"/>
              <a:t>Some employers put retirement plan in box 14</a:t>
            </a:r>
          </a:p>
          <a:p>
            <a:r>
              <a:rPr lang="en-US" altLang="en-US" dirty="0"/>
              <a:t>Use </a:t>
            </a:r>
            <a:r>
              <a:rPr lang="en-US" altLang="en-US" dirty="0" smtClean="0"/>
              <a:t>best </a:t>
            </a:r>
            <a:r>
              <a:rPr lang="en-US" altLang="en-US" dirty="0"/>
              <a:t>choice in drop-down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W-2 Box 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5251" t="49284" r="22249" b="9036"/>
          <a:stretch/>
        </p:blipFill>
        <p:spPr>
          <a:xfrm>
            <a:off x="6248399" y="1295400"/>
            <a:ext cx="4175617" cy="4699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6172200" y="1371600"/>
            <a:ext cx="685800" cy="4985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0723" name="Content Placeholder 7"/>
          <p:cNvSpPr>
            <a:spLocks noGrp="1"/>
          </p:cNvSpPr>
          <p:nvPr>
            <p:ph sz="quarter" idx="12"/>
          </p:nvPr>
        </p:nvSpPr>
        <p:spPr>
          <a:xfrm>
            <a:off x="1045544" y="1895372"/>
            <a:ext cx="9753600" cy="4023360"/>
          </a:xfrm>
        </p:spPr>
        <p:txBody>
          <a:bodyPr>
            <a:normAutofit/>
          </a:bodyPr>
          <a:lstStyle/>
          <a:p>
            <a:r>
              <a:rPr lang="en-US" altLang="en-US" dirty="0"/>
              <a:t>Add additional box 12 rows, if needed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Add additional box 14 rows, if needed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W-2 Boxes 12 and 14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515603" y="4725059"/>
            <a:ext cx="3485877" cy="1302723"/>
            <a:chOff x="4648200" y="4910504"/>
            <a:chExt cx="2953483" cy="110929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77508" y="4910504"/>
              <a:ext cx="292417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Rounded Rectangle 9"/>
            <p:cNvSpPr/>
            <p:nvPr/>
          </p:nvSpPr>
          <p:spPr>
            <a:xfrm>
              <a:off x="4648200" y="5700712"/>
              <a:ext cx="1295400" cy="31908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992"/>
          <a:stretch/>
        </p:blipFill>
        <p:spPr>
          <a:xfrm>
            <a:off x="6553703" y="2488537"/>
            <a:ext cx="3408944" cy="14478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6569244" y="3581400"/>
            <a:ext cx="1827794" cy="3190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67069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Statutory employee – special status</a:t>
            </a:r>
          </a:p>
          <a:p>
            <a:pPr lvl="1"/>
            <a:r>
              <a:rPr lang="en-US" altLang="en-US" dirty="0" smtClean="0"/>
              <a:t>FICA taxes taken out by the employer</a:t>
            </a:r>
          </a:p>
          <a:p>
            <a:pPr lvl="1"/>
            <a:r>
              <a:rPr lang="en-US" altLang="en-US" dirty="0" smtClean="0"/>
              <a:t>Taxpayer can report income and deduct expenses using </a:t>
            </a:r>
            <a:r>
              <a:rPr lang="en-US" altLang="en-US" dirty="0" err="1" smtClean="0"/>
              <a:t>Sch</a:t>
            </a:r>
            <a:r>
              <a:rPr lang="en-US" altLang="en-US" dirty="0" smtClean="0"/>
              <a:t> C </a:t>
            </a:r>
          </a:p>
          <a:p>
            <a:pPr lvl="1"/>
            <a:r>
              <a:rPr lang="en-US" altLang="en-US" dirty="0" smtClean="0"/>
              <a:t>TaxSlayer moves income from Line 1 to Sch C when box is checked (see business income lesson) </a:t>
            </a:r>
            <a:r>
              <a:rPr lang="en-US" dirty="0" smtClean="0"/>
              <a:t>W-2 – Box 13</a:t>
            </a:r>
            <a:endParaRPr lang="en-US" altLang="en-US" dirty="0" smtClean="0"/>
          </a:p>
          <a:p>
            <a:r>
              <a:rPr lang="en-US" altLang="en-US" dirty="0" smtClean="0"/>
              <a:t>Retirement plan – participant</a:t>
            </a:r>
          </a:p>
          <a:p>
            <a:pPr lvl="1"/>
            <a:r>
              <a:rPr lang="en-US" altLang="en-US" dirty="0" smtClean="0"/>
              <a:t>See IRA deduction in adjustments lesson</a:t>
            </a:r>
          </a:p>
          <a:p>
            <a:r>
              <a:rPr lang="en-US" altLang="en-US" dirty="0" smtClean="0"/>
              <a:t>3rd Party sick pay</a:t>
            </a:r>
          </a:p>
          <a:p>
            <a:pPr lvl="1"/>
            <a:r>
              <a:rPr lang="en-US" altLang="en-US" dirty="0" smtClean="0"/>
              <a:t>Reports outside insurer payments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W-2 – Box 13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23555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TaxSlayer warns for some unusual W-2 items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Review </a:t>
            </a:r>
            <a:r>
              <a:rPr lang="en-US" altLang="en-US" dirty="0">
                <a:cs typeface="Calibri" panose="020F0502020204030204" pitchFamily="34" charset="0"/>
              </a:rPr>
              <a:t>and </a:t>
            </a:r>
            <a:r>
              <a:rPr lang="en-US" altLang="en-US" dirty="0" smtClean="0">
                <a:cs typeface="Calibri" panose="020F0502020204030204" pitchFamily="34" charset="0"/>
              </a:rPr>
              <a:t>correct</a:t>
            </a:r>
            <a:br>
              <a:rPr lang="en-US" altLang="en-US" dirty="0" smtClean="0">
                <a:cs typeface="Calibri" panose="020F0502020204030204" pitchFamily="34" charset="0"/>
              </a:rPr>
            </a:br>
            <a:r>
              <a:rPr lang="en-US" altLang="en-US" dirty="0" smtClean="0">
                <a:cs typeface="Calibri" panose="020F0502020204030204" pitchFamily="34" charset="0"/>
              </a:rPr>
              <a:t>as </a:t>
            </a:r>
            <a:r>
              <a:rPr lang="en-US" altLang="en-US" dirty="0">
                <a:cs typeface="Calibri" panose="020F0502020204030204" pitchFamily="34" charset="0"/>
              </a:rPr>
              <a:t>needed</a:t>
            </a:r>
          </a:p>
          <a:p>
            <a:r>
              <a:rPr lang="en-US" altLang="en-US" dirty="0" smtClean="0">
                <a:cs typeface="Calibri" panose="020F0502020204030204" pitchFamily="34" charset="0"/>
              </a:rPr>
              <a:t>Click </a:t>
            </a:r>
            <a:r>
              <a:rPr lang="en-US" altLang="en-US" b="1" dirty="0" smtClean="0">
                <a:cs typeface="Calibri" panose="020F0502020204030204" pitchFamily="34" charset="0"/>
              </a:rPr>
              <a:t>Continue</a:t>
            </a:r>
            <a:endParaRPr lang="en-US" altLang="en-US" b="1" dirty="0">
              <a:cs typeface="Calibri" panose="020F0502020204030204" pitchFamily="34" charset="0"/>
            </a:endParaRP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W-2 Warnings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7800" y="2666999"/>
            <a:ext cx="6476696" cy="3352801"/>
          </a:xfrm>
          <a:prstGeom prst="rect">
            <a:avLst/>
          </a:prstGeom>
        </p:spPr>
      </p:pic>
      <p:sp>
        <p:nvSpPr>
          <p:cNvPr id="8" name="Content Placeholder 7"/>
          <p:cNvSpPr txBox="1">
            <a:spLocks/>
          </p:cNvSpPr>
          <p:nvPr/>
        </p:nvSpPr>
        <p:spPr>
          <a:xfrm>
            <a:off x="2133600" y="3276602"/>
            <a:ext cx="3124200" cy="2743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44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7202F"/>
              </a:buClr>
              <a:buSzPct val="90000"/>
              <a:buFont typeface="Calibri" panose="020F0502020204030204" pitchFamily="34" charset="0"/>
              <a:buChar char="●"/>
              <a:defRPr sz="40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58838" indent="-2889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6">
                  <a:lumMod val="50000"/>
                </a:schemeClr>
              </a:buClr>
              <a:buFont typeface="Calibri" panose="020F0502020204030204" pitchFamily="34" charset="0"/>
              <a:buChar char="−"/>
              <a:defRPr sz="36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31603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>
                  <a:lumMod val="50000"/>
                </a:schemeClr>
              </a:buClr>
              <a:buSzPct val="120000"/>
              <a:buFont typeface="Calibri" panose="020F0502020204030204" pitchFamily="34" charset="0"/>
              <a:buChar char="▪"/>
              <a:defRPr sz="32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</a:t>
            </a:r>
            <a:r>
              <a:rPr lang="en-US" altLang="en-US" dirty="0" smtClean="0"/>
              <a:t>axpayers under minimum retirement age for employer plan with </a:t>
            </a:r>
            <a:r>
              <a:rPr lang="en-US" altLang="en-US" dirty="0" smtClean="0"/>
              <a:t>disability “pension” – pension taxed </a:t>
            </a:r>
            <a:r>
              <a:rPr lang="en-US" altLang="en-US" dirty="0" smtClean="0"/>
              <a:t>as wages</a:t>
            </a:r>
            <a:r>
              <a:rPr lang="en-US" altLang="en-US" dirty="0" smtClean="0"/>
              <a:t> (see </a:t>
            </a:r>
            <a:r>
              <a:rPr lang="en-US" altLang="en-US" dirty="0" smtClean="0"/>
              <a:t>retirement income </a:t>
            </a:r>
            <a:r>
              <a:rPr lang="en-US" altLang="en-US" dirty="0" smtClean="0"/>
              <a:t>lesson) </a:t>
            </a:r>
          </a:p>
          <a:p>
            <a:pPr lvl="1"/>
            <a:r>
              <a:rPr lang="en-US" altLang="en-US" dirty="0" smtClean="0"/>
              <a:t>Distribution Code </a:t>
            </a:r>
            <a:r>
              <a:rPr lang="en-US" altLang="en-US" dirty="0" smtClean="0"/>
              <a:t>3 – Follow </a:t>
            </a:r>
            <a:r>
              <a:rPr lang="en-US" altLang="en-US" dirty="0" smtClean="0"/>
              <a:t>Pub 4012 </a:t>
            </a:r>
            <a:r>
              <a:rPr lang="en-US" altLang="en-US" dirty="0"/>
              <a:t>instructions to identify </a:t>
            </a:r>
            <a:r>
              <a:rPr lang="en-US" altLang="en-US" dirty="0" smtClean="0"/>
              <a:t>when/how </a:t>
            </a:r>
            <a:r>
              <a:rPr lang="en-US" altLang="en-US" dirty="0" smtClean="0"/>
              <a:t>to recognize income as </a:t>
            </a:r>
            <a:r>
              <a:rPr lang="en-US" altLang="en-US" dirty="0" smtClean="0"/>
              <a:t>disability</a:t>
            </a:r>
          </a:p>
          <a:p>
            <a:pPr lvl="1"/>
            <a:r>
              <a:rPr lang="en-US" altLang="en-US" dirty="0" smtClean="0"/>
              <a:t>Income eligible </a:t>
            </a:r>
            <a:r>
              <a:rPr lang="en-US" altLang="en-US" dirty="0" smtClean="0"/>
              <a:t>for </a:t>
            </a:r>
            <a:r>
              <a:rPr lang="en-US" altLang="en-US" dirty="0" smtClean="0"/>
              <a:t>EIC</a:t>
            </a:r>
            <a:endParaRPr lang="en-US" alt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Wages Income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9982200" y="1171835"/>
            <a:ext cx="1905000" cy="504565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Pub 4012 Tab D</a:t>
            </a:r>
            <a:endParaRPr lang="en-US" b="1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W-2 Box </a:t>
            </a:r>
            <a:r>
              <a:rPr lang="en-US" altLang="en-US" dirty="0"/>
              <a:t>12</a:t>
            </a:r>
            <a:r>
              <a:rPr lang="en-US" altLang="en-US" dirty="0" smtClean="0"/>
              <a:t> out of scope for:</a:t>
            </a:r>
          </a:p>
          <a:p>
            <a:pPr lvl="1"/>
            <a:r>
              <a:rPr lang="en-US" altLang="en-US" dirty="0" smtClean="0"/>
              <a:t>Code FF and is eligible for premium tax credit (Form 8962)</a:t>
            </a:r>
          </a:p>
          <a:p>
            <a:pPr lvl="1"/>
            <a:r>
              <a:rPr lang="en-US" altLang="en-US" dirty="0" smtClean="0"/>
              <a:t>Code </a:t>
            </a:r>
            <a:r>
              <a:rPr lang="en-US" altLang="en-US" dirty="0"/>
              <a:t>R – Archer Medical Savings Acct (MSA)</a:t>
            </a:r>
          </a:p>
          <a:p>
            <a:pPr lvl="1"/>
            <a:r>
              <a:rPr lang="en-US" altLang="en-US" dirty="0"/>
              <a:t>Code T – adoption benefits</a:t>
            </a:r>
          </a:p>
          <a:p>
            <a:pPr lvl="1"/>
            <a:r>
              <a:rPr lang="en-US" altLang="en-US" dirty="0"/>
              <a:t>Code Q – nontaxable combat </a:t>
            </a:r>
            <a:r>
              <a:rPr lang="en-US" altLang="en-US" dirty="0" smtClean="0"/>
              <a:t>pay </a:t>
            </a:r>
            <a:r>
              <a:rPr lang="en-US" altLang="en-US" dirty="0"/>
              <a:t>(unless certified for Military)</a:t>
            </a:r>
          </a:p>
          <a:p>
            <a:pPr lvl="1"/>
            <a:r>
              <a:rPr lang="en-US" altLang="en-US" dirty="0"/>
              <a:t>Code W – employer contribution </a:t>
            </a:r>
            <a:r>
              <a:rPr lang="en-US" altLang="en-US" dirty="0" smtClean="0"/>
              <a:t>to </a:t>
            </a:r>
            <a:r>
              <a:rPr lang="en-US" altLang="en-US" dirty="0"/>
              <a:t>Health Savings Acct (unless </a:t>
            </a:r>
            <a:br>
              <a:rPr lang="en-US" altLang="en-US" dirty="0"/>
            </a:br>
            <a:r>
              <a:rPr lang="en-US" altLang="en-US" dirty="0"/>
              <a:t>certified for HSA)</a:t>
            </a:r>
          </a:p>
          <a:p>
            <a:endParaRPr lang="en-US" alt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W-2 Scope </a:t>
            </a:r>
            <a:r>
              <a:rPr lang="en-US" altLang="en-US" dirty="0" smtClean="0"/>
              <a:t>Limitation</a:t>
            </a:r>
            <a:endParaRPr lang="en-US" alt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Ministers/church workers </a:t>
            </a:r>
            <a:r>
              <a:rPr lang="en-US" altLang="en-US" dirty="0" smtClean="0"/>
              <a:t>(out of scope</a:t>
            </a:r>
            <a:r>
              <a:rPr lang="en-US" altLang="en-US" dirty="0" smtClean="0"/>
              <a:t> – special </a:t>
            </a:r>
            <a:r>
              <a:rPr lang="en-US" altLang="en-US" dirty="0"/>
              <a:t>tax rules)</a:t>
            </a:r>
          </a:p>
          <a:p>
            <a:r>
              <a:rPr lang="en-US" altLang="en-US" dirty="0"/>
              <a:t>Very high income that is subject to the additional Medicare </a:t>
            </a:r>
            <a:r>
              <a:rPr lang="en-US" altLang="en-US" dirty="0" smtClean="0"/>
              <a:t>tax out of scope</a:t>
            </a:r>
          </a:p>
          <a:p>
            <a:pPr lvl="1"/>
            <a:r>
              <a:rPr lang="en-US" altLang="en-US" dirty="0"/>
              <a:t>MFJ: $250,000</a:t>
            </a:r>
          </a:p>
          <a:p>
            <a:pPr lvl="1"/>
            <a:r>
              <a:rPr lang="en-US" altLang="en-US" dirty="0"/>
              <a:t>MFS: $125,000</a:t>
            </a:r>
          </a:p>
          <a:p>
            <a:pPr lvl="1"/>
            <a:r>
              <a:rPr lang="en-US" altLang="en-US" dirty="0"/>
              <a:t>S, </a:t>
            </a:r>
            <a:r>
              <a:rPr lang="en-US" altLang="en-US" dirty="0" err="1"/>
              <a:t>HoH</a:t>
            </a:r>
            <a:r>
              <a:rPr lang="en-US" altLang="en-US" dirty="0"/>
              <a:t> or QW: $200,000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W-2 Scope </a:t>
            </a:r>
            <a:r>
              <a:rPr lang="en-US" altLang="en-US" dirty="0" smtClean="0"/>
              <a:t>Limitation (</a:t>
            </a:r>
            <a:r>
              <a:rPr lang="en-US" altLang="en-US" dirty="0"/>
              <a:t>cont.)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Verify all W-2 data has been input correctly</a:t>
            </a:r>
          </a:p>
          <a:p>
            <a:pPr lvl="1"/>
            <a:r>
              <a:rPr lang="en-US" altLang="en-US" dirty="0"/>
              <a:t>Employer Identification Number (EIN)</a:t>
            </a:r>
          </a:p>
          <a:p>
            <a:pPr lvl="1"/>
            <a:r>
              <a:rPr lang="en-US" altLang="en-US" dirty="0"/>
              <a:t>Employer name</a:t>
            </a:r>
          </a:p>
          <a:p>
            <a:pPr lvl="1"/>
            <a:r>
              <a:rPr lang="en-US" altLang="en-US" dirty="0"/>
              <a:t>Employer address</a:t>
            </a:r>
          </a:p>
          <a:p>
            <a:pPr lvl="1"/>
            <a:r>
              <a:rPr lang="en-US" altLang="en-US" dirty="0"/>
              <a:t>Social Security/Medicare amounts</a:t>
            </a:r>
          </a:p>
          <a:p>
            <a:pPr lvl="1"/>
            <a:r>
              <a:rPr lang="en-US" altLang="en-US" dirty="0"/>
              <a:t>All box 12 items</a:t>
            </a:r>
          </a:p>
          <a:p>
            <a:pPr lvl="1"/>
            <a:r>
              <a:rPr lang="en-US" altLang="en-US" dirty="0" smtClean="0"/>
              <a:t>Statutory </a:t>
            </a:r>
            <a:r>
              <a:rPr lang="en-US" altLang="en-US" dirty="0"/>
              <a:t>employee/retirement/3rd party sick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Review </a:t>
            </a:r>
            <a:r>
              <a:rPr lang="en-US" dirty="0" smtClean="0"/>
              <a:t>– Wages 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Report income correctly on Form </a:t>
            </a:r>
            <a:r>
              <a:rPr lang="en-US" dirty="0" smtClean="0"/>
              <a:t>1040</a:t>
            </a:r>
            <a:endParaRPr lang="en-US" dirty="0"/>
          </a:p>
          <a:p>
            <a:r>
              <a:rPr lang="en-US" dirty="0"/>
              <a:t>Understand out of scope situations </a:t>
            </a:r>
          </a:p>
          <a:p>
            <a:pPr lvl="0"/>
            <a:r>
              <a:rPr lang="en-US" dirty="0" smtClean="0"/>
              <a:t>Explore questions for taxpayers </a:t>
            </a:r>
            <a:r>
              <a:rPr lang="en-US" dirty="0"/>
              <a:t>to determine all sources of income</a:t>
            </a:r>
          </a:p>
          <a:p>
            <a:pPr lvl="0"/>
            <a:r>
              <a:rPr lang="en-US" dirty="0"/>
              <a:t>Discover Form W-2 references and learning tools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-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11735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Confirm wages line includes all income</a:t>
            </a:r>
          </a:p>
          <a:p>
            <a:pPr lvl="1"/>
            <a:r>
              <a:rPr lang="en-US" altLang="en-US" dirty="0" smtClean="0"/>
              <a:t>All jobs </a:t>
            </a:r>
            <a:r>
              <a:rPr lang="en-US" altLang="en-US" dirty="0"/>
              <a:t>or W-</a:t>
            </a:r>
            <a:r>
              <a:rPr lang="en-US" altLang="en-US" dirty="0" smtClean="0"/>
              <a:t>2s entered</a:t>
            </a:r>
          </a:p>
          <a:p>
            <a:pPr lvl="2"/>
            <a:r>
              <a:rPr lang="en-US" altLang="en-US" dirty="0"/>
              <a:t>Per Intake/Interview/QR form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Compare </a:t>
            </a:r>
            <a:r>
              <a:rPr lang="en-US" altLang="en-US" dirty="0"/>
              <a:t>to prior year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Review – </a:t>
            </a:r>
            <a:r>
              <a:rPr lang="en-US" dirty="0" smtClean="0"/>
              <a:t>Wages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After all other aspects of return are done, confirm wages line complete</a:t>
            </a:r>
          </a:p>
          <a:p>
            <a:pPr lvl="1"/>
            <a:r>
              <a:rPr lang="en-US" altLang="en-US" dirty="0" smtClean="0"/>
              <a:t>Tips from Form 4137</a:t>
            </a:r>
          </a:p>
          <a:p>
            <a:pPr lvl="1"/>
            <a:r>
              <a:rPr lang="en-US" altLang="en-US" dirty="0" smtClean="0"/>
              <a:t>Household worker income</a:t>
            </a:r>
          </a:p>
          <a:p>
            <a:pPr lvl="1"/>
            <a:r>
              <a:rPr lang="en-US" altLang="en-US" dirty="0" smtClean="0"/>
              <a:t>Disability pension</a:t>
            </a:r>
          </a:p>
          <a:p>
            <a:pPr lvl="1"/>
            <a:r>
              <a:rPr lang="en-US" altLang="en-US" dirty="0" smtClean="0"/>
              <a:t>Taxable scholarships</a:t>
            </a:r>
          </a:p>
          <a:p>
            <a:pPr lvl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Quality Review – Wages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Review wages </a:t>
            </a:r>
            <a:r>
              <a:rPr lang="en-US" altLang="en-US" dirty="0" smtClean="0"/>
              <a:t>line</a:t>
            </a:r>
            <a:r>
              <a:rPr lang="en-US" altLang="en-US" dirty="0" smtClean="0"/>
              <a:t> for unearned income</a:t>
            </a:r>
          </a:p>
          <a:p>
            <a:pPr lvl="1"/>
            <a:r>
              <a:rPr lang="en-US" altLang="en-US" dirty="0" smtClean="0"/>
              <a:t>e</a:t>
            </a:r>
            <a:r>
              <a:rPr lang="en-US" altLang="en-US" dirty="0" smtClean="0"/>
              <a:t>.g. Prisoner income</a:t>
            </a:r>
          </a:p>
          <a:p>
            <a:pPr lvl="1"/>
            <a:r>
              <a:rPr lang="en-US" altLang="en-US" dirty="0" smtClean="0"/>
              <a:t>Go to Other Income &gt; Other Compensation screen</a:t>
            </a:r>
          </a:p>
          <a:p>
            <a:pPr lvl="1"/>
            <a:r>
              <a:rPr lang="en-US" altLang="en-US" dirty="0" smtClean="0"/>
              <a:t>Identifying wages as prisoner income</a:t>
            </a:r>
            <a:r>
              <a:rPr lang="en-US" altLang="en-US" dirty="0" smtClean="0"/>
              <a:t> removes amount from earned income calculation </a:t>
            </a:r>
            <a:r>
              <a:rPr lang="en-US" altLang="en-US" b="1" dirty="0" smtClean="0"/>
              <a:t>only</a:t>
            </a:r>
            <a:r>
              <a:rPr lang="en-US" altLang="en-US" dirty="0" smtClean="0"/>
              <a:t> – does </a:t>
            </a:r>
            <a:r>
              <a:rPr lang="en-US" altLang="en-US" b="1" dirty="0" smtClean="0"/>
              <a:t>not</a:t>
            </a:r>
            <a:r>
              <a:rPr lang="en-US" altLang="en-US" dirty="0" smtClean="0"/>
              <a:t> reduce wages income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Review – </a:t>
            </a:r>
            <a:r>
              <a:rPr lang="en-US" dirty="0" smtClean="0"/>
              <a:t>Wages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72600" y="1256401"/>
            <a:ext cx="2133600" cy="369332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 smtClean="0"/>
              <a:t>Pub 4012 Tab D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6451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Wage income may</a:t>
            </a:r>
            <a:r>
              <a:rPr lang="en-US" altLang="en-US" dirty="0" smtClean="0"/>
              <a:t> trigger </a:t>
            </a:r>
            <a:r>
              <a:rPr lang="en-US" altLang="en-US" dirty="0"/>
              <a:t>other aspects in return</a:t>
            </a:r>
          </a:p>
          <a:p>
            <a:pPr lvl="1"/>
            <a:r>
              <a:rPr lang="en-US" altLang="en-US" dirty="0"/>
              <a:t>Proceed methodically through each</a:t>
            </a:r>
          </a:p>
          <a:p>
            <a:pPr lvl="1"/>
            <a:r>
              <a:rPr lang="en-US" altLang="en-US" dirty="0"/>
              <a:t>e.g. IRA contributions or deductions, retirement saving credit, EIC </a:t>
            </a:r>
          </a:p>
          <a:p>
            <a:r>
              <a:rPr lang="en-US" altLang="en-US" dirty="0"/>
              <a:t>All</a:t>
            </a:r>
            <a:r>
              <a:rPr lang="en-US" altLang="en-US" dirty="0" smtClean="0"/>
              <a:t> covered </a:t>
            </a:r>
            <a:r>
              <a:rPr lang="en-US" altLang="en-US" dirty="0"/>
              <a:t>in separate lessons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Review – </a:t>
            </a:r>
            <a:r>
              <a:rPr lang="en-US" dirty="0" smtClean="0"/>
              <a:t>Wages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56323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Make </a:t>
            </a:r>
            <a:r>
              <a:rPr lang="en-US" altLang="en-US" dirty="0" smtClean="0"/>
              <a:t>correcting </a:t>
            </a:r>
            <a:r>
              <a:rPr lang="en-US" altLang="en-US" dirty="0"/>
              <a:t>entries </a:t>
            </a:r>
            <a:r>
              <a:rPr lang="en-US" altLang="en-US" dirty="0" smtClean="0"/>
              <a:t>in Intake Booklet</a:t>
            </a:r>
            <a:endParaRPr lang="en-US" altLang="en-US" dirty="0"/>
          </a:p>
          <a:p>
            <a:r>
              <a:rPr lang="en-US" altLang="en-US" dirty="0"/>
              <a:t>When return</a:t>
            </a:r>
            <a:r>
              <a:rPr lang="en-US" altLang="en-US" dirty="0" smtClean="0"/>
              <a:t> complete </a:t>
            </a:r>
            <a:r>
              <a:rPr lang="en-US" altLang="en-US" dirty="0" smtClean="0"/>
              <a:t>review withholding with taxpayer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Can </a:t>
            </a:r>
            <a:r>
              <a:rPr lang="en-US" altLang="en-US" dirty="0"/>
              <a:t>change using W-4</a:t>
            </a:r>
          </a:p>
          <a:p>
            <a:pPr lvl="1"/>
            <a:r>
              <a:rPr lang="en-US" altLang="en-US" dirty="0"/>
              <a:t>May need state “W-4” </a:t>
            </a:r>
            <a:r>
              <a:rPr lang="en-US" altLang="en-US" dirty="0" smtClean="0"/>
              <a:t>form</a:t>
            </a:r>
            <a:endParaRPr lang="en-US" altLang="en-US" dirty="0"/>
          </a:p>
          <a:p>
            <a:pPr lvl="1"/>
            <a:r>
              <a:rPr lang="en-US" altLang="en-US" dirty="0" smtClean="0"/>
              <a:t>W-4 </a:t>
            </a:r>
            <a:r>
              <a:rPr lang="en-US" altLang="en-US" dirty="0"/>
              <a:t>not available in </a:t>
            </a:r>
            <a:r>
              <a:rPr lang="en-US" altLang="en-US" dirty="0" smtClean="0"/>
              <a:t>TaxSlayer</a:t>
            </a:r>
            <a:endParaRPr lang="en-US" altLang="en-US" dirty="0"/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Taxpayer </a:t>
            </a:r>
            <a:r>
              <a:rPr lang="en-US" dirty="0" smtClean="0"/>
              <a:t>Summary - Wages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Comprehensive Topics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91707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 concern with ITN versus SSN on W-2</a:t>
            </a:r>
          </a:p>
          <a:p>
            <a:r>
              <a:rPr lang="en-US" dirty="0" smtClean="0"/>
              <a:t>Create a substitute W-2</a:t>
            </a:r>
          </a:p>
          <a:p>
            <a:r>
              <a:rPr lang="en-US" dirty="0" smtClean="0"/>
              <a:t>Handle a zero wage W-2 with withholdings</a:t>
            </a:r>
          </a:p>
          <a:p>
            <a:r>
              <a:rPr lang="en-US" dirty="0" smtClean="0"/>
              <a:t>Scholarship – earned </a:t>
            </a:r>
            <a:r>
              <a:rPr lang="en-US" dirty="0"/>
              <a:t>for some purposes </a:t>
            </a:r>
            <a:r>
              <a:rPr lang="en-US" dirty="0" smtClean="0"/>
              <a:t>but unearned for other</a:t>
            </a:r>
          </a:p>
          <a:p>
            <a:r>
              <a:rPr lang="en-US" dirty="0" smtClean="0"/>
              <a:t>Report household </a:t>
            </a:r>
            <a:r>
              <a:rPr lang="en-US" dirty="0"/>
              <a:t>e</a:t>
            </a:r>
            <a:r>
              <a:rPr lang="en-US" dirty="0" smtClean="0"/>
              <a:t>mployee income</a:t>
            </a:r>
          </a:p>
          <a:p>
            <a:r>
              <a:rPr lang="en-US" dirty="0" smtClean="0"/>
              <a:t>Reporting prisoner earned income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- Comprehensive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76388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28675" name="Content Placeholder 7"/>
          <p:cNvSpPr>
            <a:spLocks noGrp="1"/>
          </p:cNvSpPr>
          <p:nvPr>
            <p:ph sz="quarter" idx="12"/>
          </p:nvPr>
        </p:nvSpPr>
        <p:spPr>
          <a:xfrm>
            <a:off x="1278833" y="1761432"/>
            <a:ext cx="9753600" cy="4182167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 err="1" smtClean="0"/>
              <a:t>TaxSlayer</a:t>
            </a:r>
            <a:r>
              <a:rPr lang="en-US" altLang="en-US" dirty="0" smtClean="0"/>
              <a:t> recognizes ITIN return</a:t>
            </a:r>
          </a:p>
          <a:p>
            <a:r>
              <a:rPr lang="en-US" altLang="en-US" dirty="0" smtClean="0"/>
              <a:t>ITIN returns can be e-filed</a:t>
            </a:r>
            <a:endParaRPr lang="en-US" altLang="en-US" dirty="0"/>
          </a:p>
          <a:p>
            <a:r>
              <a:rPr lang="en-US" altLang="en-US" dirty="0"/>
              <a:t>W-2 may have erroneous </a:t>
            </a:r>
            <a:r>
              <a:rPr lang="en-US" altLang="en-US" dirty="0" smtClean="0"/>
              <a:t>SSN</a:t>
            </a:r>
            <a:endParaRPr lang="en-US" altLang="en-US" dirty="0"/>
          </a:p>
          <a:p>
            <a:r>
              <a:rPr lang="en-US" altLang="en-US" dirty="0"/>
              <a:t>Enter SSN on </a:t>
            </a:r>
            <a:r>
              <a:rPr lang="en-US" altLang="en-US" dirty="0" smtClean="0"/>
              <a:t>W-2</a:t>
            </a:r>
          </a:p>
          <a:p>
            <a:r>
              <a:rPr lang="en-US" altLang="en-US" dirty="0" smtClean="0"/>
              <a:t>Not eligible for all benefits (e.g. EIC)</a:t>
            </a: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* IRS assigned ID number, not a social security number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ITIN* Returns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0" y="1752600"/>
            <a:ext cx="4999703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Complete W-2 using prior year W-2 employer data or last pay check stub</a:t>
            </a:r>
          </a:p>
          <a:p>
            <a:r>
              <a:rPr lang="en-US" altLang="en-US" dirty="0" smtClean="0"/>
              <a:t>Taxpayer provides year-end totals if not on pay stub</a:t>
            </a:r>
            <a:endParaRPr lang="en-US" altLang="en-US" dirty="0" smtClean="0"/>
          </a:p>
          <a:p>
            <a:r>
              <a:rPr lang="en-US" altLang="en-US" dirty="0" smtClean="0"/>
              <a:t>If taxpayer provides copy </a:t>
            </a:r>
            <a:r>
              <a:rPr lang="en-US" altLang="en-US" dirty="0" smtClean="0"/>
              <a:t>of </a:t>
            </a:r>
            <a:r>
              <a:rPr lang="en-US" altLang="en-US" dirty="0" smtClean="0"/>
              <a:t>Form </a:t>
            </a:r>
            <a:r>
              <a:rPr lang="en-US" altLang="en-US" dirty="0" smtClean="0"/>
              <a:t>4852, transfer to TaxSlayer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Substitute W-2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590064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TaxSlayer: substitute </a:t>
            </a:r>
            <a:r>
              <a:rPr lang="en-US" altLang="en-US" dirty="0"/>
              <a:t>W-2 leads to </a:t>
            </a:r>
            <a:r>
              <a:rPr lang="en-US" altLang="en-US" dirty="0" smtClean="0"/>
              <a:t>Form </a:t>
            </a:r>
            <a:r>
              <a:rPr lang="en-US" altLang="en-US" dirty="0"/>
              <a:t>4852 questions</a:t>
            </a:r>
          </a:p>
          <a:p>
            <a:r>
              <a:rPr lang="en-US" altLang="en-US" dirty="0" smtClean="0"/>
              <a:t>If taxpayer gets W-2 later with different information, may need to amend return</a:t>
            </a:r>
          </a:p>
          <a:p>
            <a:r>
              <a:rPr lang="en-US" altLang="en-US" dirty="0"/>
              <a:t>Taxpayer </a:t>
            </a:r>
            <a:r>
              <a:rPr lang="en-US" altLang="en-US" dirty="0" smtClean="0"/>
              <a:t>reports </a:t>
            </a:r>
            <a:r>
              <a:rPr lang="en-US" altLang="en-US" dirty="0"/>
              <a:t>FICA taxes </a:t>
            </a:r>
            <a:r>
              <a:rPr lang="en-US" altLang="en-US" dirty="0" smtClean="0"/>
              <a:t>paid to Social Security Administration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Substitute W-2 (cont.)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252351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TaxSlayer is tool to learn and prepare tax filing forms</a:t>
            </a:r>
          </a:p>
          <a:p>
            <a:r>
              <a:rPr lang="en-US" dirty="0" smtClean="0"/>
              <a:t>TaxSlayer tutorial for wages:</a:t>
            </a:r>
          </a:p>
          <a:p>
            <a:endParaRPr lang="en-US" dirty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Entering Basic Income Part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Lab/TaxSlayer Resource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52770"/>
            <a:ext cx="6958149" cy="12144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913" y="2520229"/>
            <a:ext cx="4893616" cy="25057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6673912" y="3530526"/>
            <a:ext cx="3783568" cy="709112"/>
          </a:xfrm>
          <a:prstGeom prst="ellipse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10232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altLang="en-US" dirty="0" smtClean="0"/>
              <a:t>W-2 with zero wages (Box 1)</a:t>
            </a:r>
          </a:p>
          <a:p>
            <a:pPr lvl="1"/>
            <a:r>
              <a:rPr lang="en-US" altLang="en-US" dirty="0" smtClean="0"/>
              <a:t>May be reporting sick or disability pay</a:t>
            </a:r>
          </a:p>
          <a:p>
            <a:r>
              <a:rPr lang="en-US" altLang="en-US" dirty="0" smtClean="0"/>
              <a:t>Need to enter only if tax withheld</a:t>
            </a:r>
          </a:p>
          <a:p>
            <a:pPr lvl="1"/>
            <a:r>
              <a:rPr lang="en-US" altLang="en-US" dirty="0" smtClean="0"/>
              <a:t>Cannot enter zero-wage W-2 into TaxSlayer</a:t>
            </a:r>
          </a:p>
          <a:p>
            <a:pPr lvl="1"/>
            <a:r>
              <a:rPr lang="en-US" altLang="en-US" dirty="0" smtClean="0"/>
              <a:t>Cannot enter withholding &gt; wages without amount in Box 1</a:t>
            </a:r>
          </a:p>
          <a:p>
            <a:r>
              <a:rPr lang="en-US" altLang="en-US" dirty="0" smtClean="0"/>
              <a:t>Enter withheld tax per W-2: </a:t>
            </a:r>
          </a:p>
          <a:p>
            <a:pPr lvl="1"/>
            <a:r>
              <a:rPr lang="en-US" altLang="en-US" dirty="0" smtClean="0"/>
              <a:t>Go to Payments and Estimates &gt; Other Federal Withholding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3" y="-27148"/>
            <a:ext cx="975139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Entering Zero Wage W-2 - Special Situation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All tip income is taxable</a:t>
            </a:r>
          </a:p>
          <a:p>
            <a:r>
              <a:rPr lang="en-US" dirty="0" smtClean="0"/>
              <a:t>Employees can report tips to employer</a:t>
            </a:r>
          </a:p>
          <a:p>
            <a:r>
              <a:rPr lang="en-US" dirty="0" smtClean="0"/>
              <a:t>If reported tips are greater than $20 any month, they are included on W-2, boxes 1, 5, and 7</a:t>
            </a:r>
          </a:p>
          <a:p>
            <a:r>
              <a:rPr lang="en-US" dirty="0" smtClean="0"/>
              <a:t>Some employers use IRS approved program to “allocate tips” for employees W-2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43089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Employer elects</a:t>
            </a:r>
            <a:r>
              <a:rPr lang="en-US" dirty="0" smtClean="0"/>
              <a:t> allocated </a:t>
            </a:r>
            <a:r>
              <a:rPr lang="en-US" dirty="0" smtClean="0"/>
              <a:t>tips method (</a:t>
            </a:r>
            <a:r>
              <a:rPr lang="en-US" dirty="0" smtClean="0"/>
              <a:t>employer not </a:t>
            </a:r>
            <a:r>
              <a:rPr lang="en-US" dirty="0" smtClean="0"/>
              <a:t>relying on employee reporting of tips)</a:t>
            </a:r>
          </a:p>
          <a:p>
            <a:pPr lvl="1"/>
            <a:r>
              <a:rPr lang="en-US" dirty="0"/>
              <a:t>Not included in W-2, box 1 or 3</a:t>
            </a:r>
          </a:p>
          <a:p>
            <a:r>
              <a:rPr lang="en-US" dirty="0" smtClean="0"/>
              <a:t>TaxSlayer adds allocated tip amount to </a:t>
            </a:r>
            <a:r>
              <a:rPr lang="en-US" dirty="0"/>
              <a:t>Form 1040 </a:t>
            </a:r>
            <a:r>
              <a:rPr lang="en-US" dirty="0" smtClean="0"/>
              <a:t>wages </a:t>
            </a:r>
            <a:r>
              <a:rPr lang="en-US" dirty="0"/>
              <a:t>and completes Form 4137</a:t>
            </a:r>
          </a:p>
          <a:p>
            <a:r>
              <a:rPr lang="en-US" dirty="0" smtClean="0"/>
              <a:t>Taxpayer can </a:t>
            </a:r>
            <a:r>
              <a:rPr lang="en-US" dirty="0"/>
              <a:t>use </a:t>
            </a:r>
            <a:r>
              <a:rPr lang="en-US" dirty="0" smtClean="0"/>
              <a:t>“employee’s reliable </a:t>
            </a:r>
            <a:r>
              <a:rPr lang="en-US" dirty="0"/>
              <a:t>written record” if different than Allocated Tips in W-2, box </a:t>
            </a:r>
            <a:r>
              <a:rPr lang="en-US" dirty="0" smtClean="0"/>
              <a:t>8</a:t>
            </a:r>
          </a:p>
          <a:p>
            <a:pPr lvl="1"/>
            <a:r>
              <a:rPr lang="en-US" dirty="0" smtClean="0"/>
              <a:t>Can add incremental tips as “unreported” on W-2 screen</a:t>
            </a:r>
          </a:p>
          <a:p>
            <a:pPr lvl="1"/>
            <a:r>
              <a:rPr lang="en-US" dirty="0" smtClean="0"/>
              <a:t>May need to change allocated tips in box 8 if less than allocated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Allocated Tips – W-2 </a:t>
            </a:r>
            <a:r>
              <a:rPr lang="en-US" dirty="0"/>
              <a:t>box </a:t>
            </a:r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93902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Tips not reported to employer</a:t>
            </a:r>
          </a:p>
          <a:p>
            <a:r>
              <a:rPr lang="en-US" dirty="0"/>
              <a:t>Ask taxpayer if they have tip income not reported to employer</a:t>
            </a:r>
          </a:p>
          <a:p>
            <a:pPr lvl="1"/>
            <a:r>
              <a:rPr lang="en-US" dirty="0" smtClean="0"/>
              <a:t>Include noncash </a:t>
            </a:r>
            <a:r>
              <a:rPr lang="en-US" dirty="0"/>
              <a:t>tips </a:t>
            </a:r>
            <a:r>
              <a:rPr lang="en-US" dirty="0" smtClean="0"/>
              <a:t>as </a:t>
            </a:r>
            <a:r>
              <a:rPr lang="en-US" dirty="0"/>
              <a:t>taxable income at fair market </a:t>
            </a:r>
            <a:r>
              <a:rPr lang="en-US" dirty="0" smtClean="0"/>
              <a:t>value</a:t>
            </a:r>
          </a:p>
          <a:p>
            <a:pPr lvl="1"/>
            <a:r>
              <a:rPr lang="en-US" dirty="0" smtClean="0"/>
              <a:t>If taxpayer is self-employed, include tips on Schedule C</a:t>
            </a:r>
            <a:endParaRPr lang="en-US" dirty="0"/>
          </a:p>
          <a:p>
            <a:r>
              <a:rPr lang="en-US" dirty="0" smtClean="0"/>
              <a:t>Subject to federal income tax</a:t>
            </a:r>
          </a:p>
          <a:p>
            <a:pPr lvl="1"/>
            <a:r>
              <a:rPr lang="en-US" dirty="0" smtClean="0"/>
              <a:t>TaxSlayer: find </a:t>
            </a:r>
            <a:r>
              <a:rPr lang="en-US" dirty="0"/>
              <a:t>on Wages Input </a:t>
            </a:r>
            <a:r>
              <a:rPr lang="en-US" dirty="0" smtClean="0"/>
              <a:t>Sheet directly enter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Unreported Tips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96400" y="1219200"/>
            <a:ext cx="2362200" cy="369332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dirty="0" smtClean="0"/>
              <a:t>Pub 4012 Tab 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877308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Tips less than $20 per month not reported to employer:</a:t>
            </a:r>
          </a:p>
          <a:p>
            <a:pPr lvl="1"/>
            <a:r>
              <a:rPr lang="en-US" dirty="0" smtClean="0"/>
              <a:t>Subject to federal income tax</a:t>
            </a:r>
          </a:p>
          <a:p>
            <a:pPr lvl="1"/>
            <a:r>
              <a:rPr lang="en-US" b="1" dirty="0" smtClean="0"/>
              <a:t>Not</a:t>
            </a:r>
            <a:r>
              <a:rPr lang="en-US" dirty="0" smtClean="0"/>
              <a:t> subject to Social Security and Medicare taxes </a:t>
            </a:r>
          </a:p>
          <a:p>
            <a:pPr lvl="1"/>
            <a:r>
              <a:rPr lang="en-US" dirty="0" smtClean="0"/>
              <a:t>TaxSlayer: enter on W-2 input screen and directly on Form 4137</a:t>
            </a:r>
          </a:p>
          <a:p>
            <a:pPr lvl="2"/>
            <a:r>
              <a:rPr lang="en-US" dirty="0" smtClean="0"/>
              <a:t>Other Taxes &gt; Tax on Unreported Tip Income (Form 4137)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Unreported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92445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265863"/>
            <a:ext cx="3860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6265863"/>
            <a:ext cx="93662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82700" y="1754188"/>
            <a:ext cx="4889500" cy="4022725"/>
          </a:xfrm>
        </p:spPr>
        <p:txBody>
          <a:bodyPr>
            <a:normAutofit/>
          </a:bodyPr>
          <a:lstStyle/>
          <a:p>
            <a:r>
              <a:rPr lang="en-US" b="1" dirty="0" smtClean="0"/>
              <a:t>Tip Income in wages line:</a:t>
            </a:r>
          </a:p>
          <a:p>
            <a:pPr marL="576262" lvl="1" indent="0">
              <a:buNone/>
            </a:pPr>
            <a:r>
              <a:rPr lang="en-US" dirty="0" smtClean="0"/>
              <a:t>+ W-2, Box 1, Wages &amp; tips</a:t>
            </a:r>
          </a:p>
          <a:p>
            <a:pPr marL="576262" lvl="1" indent="0">
              <a:buNone/>
            </a:pPr>
            <a:r>
              <a:rPr lang="en-US" dirty="0" smtClean="0"/>
              <a:t>+ W-2, Box 8, Allocated tips</a:t>
            </a:r>
          </a:p>
          <a:p>
            <a:pPr marL="576262" lvl="1" indent="0">
              <a:buNone/>
            </a:pPr>
            <a:r>
              <a:rPr lang="en-US" dirty="0" smtClean="0"/>
              <a:t>+ Unreported tips from</a:t>
            </a:r>
          </a:p>
          <a:p>
            <a:pPr marL="576262" lvl="1" indent="0">
              <a:buNone/>
            </a:pPr>
            <a:r>
              <a:rPr lang="en-US" u="sng" dirty="0"/>
              <a:t> </a:t>
            </a:r>
            <a:r>
              <a:rPr lang="en-US" u="sng" dirty="0" smtClean="0"/>
              <a:t>         TaxSlayer W-2 Input     </a:t>
            </a:r>
          </a:p>
          <a:p>
            <a:pPr marL="576262" lvl="1" indent="0">
              <a:buNone/>
            </a:pPr>
            <a:r>
              <a:rPr lang="en-US" dirty="0" smtClean="0"/>
              <a:t>= Taxable Income for Tips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400800" y="1754188"/>
            <a:ext cx="5410200" cy="4511675"/>
          </a:xfrm>
        </p:spPr>
        <p:txBody>
          <a:bodyPr>
            <a:normAutofit/>
          </a:bodyPr>
          <a:lstStyle/>
          <a:p>
            <a:r>
              <a:rPr lang="en-US" b="1" dirty="0" smtClean="0"/>
              <a:t>Form 4137:</a:t>
            </a:r>
          </a:p>
          <a:p>
            <a:pPr marL="576262" lvl="1" indent="0">
              <a:buNone/>
            </a:pPr>
            <a:r>
              <a:rPr lang="en-US" dirty="0" smtClean="0"/>
              <a:t>+ W-2, Box 8, Allocated tips</a:t>
            </a:r>
          </a:p>
          <a:p>
            <a:pPr marL="576262" lvl="1" indent="0">
              <a:buNone/>
            </a:pPr>
            <a:r>
              <a:rPr lang="en-US" dirty="0" smtClean="0"/>
              <a:t>+ Unreported tips from</a:t>
            </a:r>
            <a:br>
              <a:rPr lang="en-US" dirty="0" smtClean="0"/>
            </a:br>
            <a:r>
              <a:rPr lang="en-US" dirty="0" smtClean="0"/>
              <a:t>                   TaxSlayer W-2 Input</a:t>
            </a:r>
          </a:p>
          <a:p>
            <a:pPr marL="576262" lvl="1" indent="0">
              <a:buNone/>
            </a:pPr>
            <a:r>
              <a:rPr lang="en-US" u="sng" dirty="0" smtClean="0"/>
              <a:t>-  Unreported tips &lt; $20/month</a:t>
            </a:r>
          </a:p>
          <a:p>
            <a:pPr marL="576262" lvl="1" indent="0">
              <a:buNone/>
            </a:pPr>
            <a:r>
              <a:rPr lang="en-US" dirty="0" smtClean="0"/>
              <a:t>= Unreported Income for Social Security Tax</a:t>
            </a:r>
          </a:p>
          <a:p>
            <a:pPr marL="576262" lvl="1" indent="0">
              <a:buNone/>
            </a:pPr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- Allocated and Unreported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60109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 smtClean="0"/>
              <a:t>Scholarships and Grants</a:t>
            </a:r>
          </a:p>
          <a:p>
            <a:pPr lvl="1"/>
            <a:r>
              <a:rPr lang="en-US" altLang="en-US" dirty="0" smtClean="0"/>
              <a:t>TaxSlayer: Income &gt; Other Compensation </a:t>
            </a:r>
            <a:endParaRPr lang="en-US" alt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 smtClean="0">
                <a:cs typeface="Calibri" panose="020F0502020204030204" pitchFamily="34" charset="0"/>
              </a:rPr>
              <a:t>If </a:t>
            </a:r>
            <a:r>
              <a:rPr lang="en-US" altLang="en-US" b="1" dirty="0">
                <a:cs typeface="Calibri" panose="020F0502020204030204" pitchFamily="34" charset="0"/>
              </a:rPr>
              <a:t>student is a dependent, income goes on</a:t>
            </a:r>
            <a:r>
              <a:rPr lang="en-US" altLang="en-US" b="1" dirty="0" smtClean="0">
                <a:cs typeface="Calibri" panose="020F0502020204030204" pitchFamily="34" charset="0"/>
              </a:rPr>
              <a:t> student’s return</a:t>
            </a:r>
          </a:p>
          <a:p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Taxable Scholarships or Grants - Not on W-2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46084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Earned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income for</a:t>
            </a:r>
          </a:p>
          <a:p>
            <a:pPr lvl="1"/>
            <a:r>
              <a:rPr lang="en-US" dirty="0"/>
              <a:t>Filing requirement</a:t>
            </a:r>
          </a:p>
          <a:p>
            <a:pPr lvl="1"/>
            <a:r>
              <a:rPr lang="en-US" dirty="0"/>
              <a:t>Standard deduction calculation</a:t>
            </a:r>
          </a:p>
          <a:p>
            <a:r>
              <a:rPr lang="en-US" b="1" dirty="0">
                <a:solidFill>
                  <a:srgbClr val="000000"/>
                </a:solidFill>
              </a:rPr>
              <a:t>Unearned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income for all other purposes </a:t>
            </a:r>
          </a:p>
          <a:p>
            <a:pPr lvl="1"/>
            <a:r>
              <a:rPr lang="en-US" dirty="0"/>
              <a:t>Kiddie tax, EIC, child tax credit, dependent care credit, etc.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Taxable Scholarship </a:t>
            </a:r>
            <a:r>
              <a:rPr lang="en-US" dirty="0" smtClean="0"/>
              <a:t>or Grant </a:t>
            </a:r>
            <a:r>
              <a:rPr lang="en-US" dirty="0"/>
              <a:t>Not on W-2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092253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86C547-BFDC-4179-BC90-303A369E8C0B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Amount</a:t>
            </a:r>
            <a:r>
              <a:rPr lang="en-US" altLang="en-US" dirty="0" smtClean="0"/>
              <a:t> less </a:t>
            </a:r>
            <a:r>
              <a:rPr lang="en-US" altLang="en-US" dirty="0"/>
              <a:t>than $2,000 per employer</a:t>
            </a:r>
          </a:p>
          <a:p>
            <a:r>
              <a:rPr lang="en-US" altLang="en-US" dirty="0"/>
              <a:t>No withholding or FICA taxes apply</a:t>
            </a:r>
          </a:p>
          <a:p>
            <a:r>
              <a:rPr lang="en-US" altLang="en-US" dirty="0"/>
              <a:t>Can have multiple employers so long as </a:t>
            </a:r>
            <a:r>
              <a:rPr lang="en-US" altLang="en-US" dirty="0" smtClean="0"/>
              <a:t>each less </a:t>
            </a:r>
            <a:r>
              <a:rPr lang="en-US" altLang="en-US" dirty="0"/>
              <a:t>than $2,000 (enter total amount)</a:t>
            </a:r>
          </a:p>
          <a:p>
            <a:r>
              <a:rPr lang="en-US" altLang="en-US" dirty="0"/>
              <a:t>If household employee income not on W-2 is more than $2,000 per employer, TP may</a:t>
            </a:r>
            <a:r>
              <a:rPr lang="en-US" altLang="en-US" dirty="0" smtClean="0"/>
              <a:t> show </a:t>
            </a:r>
            <a:r>
              <a:rPr lang="en-US" altLang="en-US" dirty="0"/>
              <a:t>as a business</a:t>
            </a:r>
          </a:p>
          <a:p>
            <a:pPr lvl="1"/>
            <a:r>
              <a:rPr lang="en-US" altLang="en-US" dirty="0"/>
              <a:t>See business income lesson</a:t>
            </a:r>
          </a:p>
          <a:p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Household Employee - Income Not on W-2</a:t>
            </a:r>
            <a:endParaRPr lang="en-US" alt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/>
              <a:t>Household workers can include</a:t>
            </a:r>
          </a:p>
          <a:p>
            <a:pPr lvl="1"/>
            <a:r>
              <a:rPr lang="en-US" altLang="en-US"/>
              <a:t>Housekeepers</a:t>
            </a:r>
          </a:p>
          <a:p>
            <a:pPr lvl="1"/>
            <a:r>
              <a:rPr lang="en-US" altLang="en-US"/>
              <a:t>Nannies</a:t>
            </a:r>
          </a:p>
          <a:p>
            <a:pPr lvl="1"/>
            <a:r>
              <a:rPr lang="en-US" altLang="en-US"/>
              <a:t>Babysitters</a:t>
            </a:r>
          </a:p>
          <a:p>
            <a:pPr lvl="1"/>
            <a:r>
              <a:rPr lang="en-US" altLang="en-US"/>
              <a:t>Caregivers</a:t>
            </a:r>
          </a:p>
          <a:p>
            <a:pPr lvl="1"/>
            <a:r>
              <a:rPr lang="en-US" altLang="en-US"/>
              <a:t>Among others</a:t>
            </a:r>
          </a:p>
          <a:p>
            <a:endParaRPr lang="en-US" alt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Household </a:t>
            </a:r>
            <a:r>
              <a:rPr lang="en-US" altLang="en-US" dirty="0" smtClean="0"/>
              <a:t>Employee Income </a:t>
            </a:r>
            <a:r>
              <a:rPr lang="en-US" altLang="en-US" dirty="0"/>
              <a:t>Not on W-2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9185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Wages – The Interview </a:t>
            </a:r>
          </a:p>
        </p:txBody>
      </p:sp>
      <p:pic>
        <p:nvPicPr>
          <p:cNvPr id="11270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513" y="3164901"/>
            <a:ext cx="10540709" cy="1573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7753" y="2114252"/>
            <a:ext cx="1052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Page 2 of Intake/Interview &amp; Quality Review – Form 13614-C </a:t>
            </a:r>
            <a:endParaRPr lang="en-US" sz="3200" b="1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mtClean="0"/>
              <a:t>Income earned while </a:t>
            </a:r>
          </a:p>
          <a:p>
            <a:pPr lvl="1"/>
            <a:r>
              <a:rPr lang="en-US" smtClean="0"/>
              <a:t>An inmate in a penal institution</a:t>
            </a:r>
          </a:p>
          <a:p>
            <a:pPr lvl="1"/>
            <a:r>
              <a:rPr lang="en-US" smtClean="0"/>
              <a:t>In a work release program</a:t>
            </a:r>
          </a:p>
          <a:p>
            <a:pPr lvl="1"/>
            <a:r>
              <a:rPr lang="en-US" smtClean="0"/>
              <a:t>While in a halfway house</a:t>
            </a:r>
          </a:p>
          <a:p>
            <a:r>
              <a:rPr lang="en-US" smtClean="0"/>
              <a:t>Not treated as earned income for child and dependent care, earned income, or additional child tax credits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Prisoner Earned Income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611636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295400" y="1828800"/>
            <a:ext cx="9753600" cy="40233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After inputting W-2, go to TaxSlayer &gt; Income &gt; Other Compensation &gt; Prisoner Earned Income</a:t>
            </a:r>
          </a:p>
          <a:p>
            <a:pPr lvl="1"/>
            <a:r>
              <a:rPr lang="en-US" dirty="0" smtClean="0"/>
              <a:t>Input total prisoner earned income as a positive amount</a:t>
            </a:r>
          </a:p>
          <a:p>
            <a:r>
              <a:rPr lang="en-US" dirty="0" smtClean="0"/>
              <a:t>TaxSlayer reduces the earned income applicable for:</a:t>
            </a:r>
          </a:p>
          <a:p>
            <a:pPr lvl="1"/>
            <a:r>
              <a:rPr lang="en-US" dirty="0" smtClean="0"/>
              <a:t>Child and dependent care credit</a:t>
            </a:r>
          </a:p>
          <a:p>
            <a:pPr lvl="1"/>
            <a:r>
              <a:rPr lang="en-US" dirty="0" smtClean="0"/>
              <a:t>Earned income credit</a:t>
            </a:r>
          </a:p>
          <a:p>
            <a:pPr lvl="1"/>
            <a:r>
              <a:rPr lang="en-US" dirty="0" smtClean="0"/>
              <a:t>Additional child tax credit</a:t>
            </a:r>
          </a:p>
          <a:p>
            <a:r>
              <a:rPr lang="en-US" b="1" dirty="0" smtClean="0"/>
              <a:t>Does not reduce taxable </a:t>
            </a:r>
            <a:r>
              <a:rPr lang="en-US" b="1" dirty="0" smtClean="0"/>
              <a:t>income</a:t>
            </a:r>
            <a:endParaRPr lang="en-US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Prisoner Earned Income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296400" y="1219200"/>
            <a:ext cx="2362200" cy="369332"/>
          </a:xfrm>
          <a:prstGeom prst="rect">
            <a:avLst/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b="1" dirty="0" smtClean="0"/>
              <a:t>Pub 4012 Tab 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004455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Joe has W-2 income of $10,000, of which $9,000 was during work release</a:t>
            </a:r>
          </a:p>
          <a:p>
            <a:pPr lvl="1"/>
            <a:r>
              <a:rPr lang="en-US" dirty="0" smtClean="0"/>
              <a:t>Enter W-2 as normal</a:t>
            </a:r>
          </a:p>
          <a:p>
            <a:pPr lvl="1"/>
            <a:r>
              <a:rPr lang="en-US" dirty="0" smtClean="0"/>
              <a:t>Enter $9,000 as prisoner earned income</a:t>
            </a:r>
          </a:p>
          <a:p>
            <a:pPr lvl="1"/>
            <a:r>
              <a:rPr lang="en-US" dirty="0" smtClean="0"/>
              <a:t>Earned income is reduced to $1,000 for the credits</a:t>
            </a:r>
          </a:p>
          <a:p>
            <a:pPr lvl="1"/>
            <a:r>
              <a:rPr lang="en-US" dirty="0" smtClean="0"/>
              <a:t>Taxable wages remain $10,000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Prisoner Earned Income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91982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separate Other Income – Medicaid Waiver lesson</a:t>
            </a:r>
          </a:p>
          <a:p>
            <a:r>
              <a:rPr lang="en-US" dirty="0" smtClean="0"/>
              <a:t>Payments </a:t>
            </a:r>
            <a:r>
              <a:rPr lang="en-US" dirty="0"/>
              <a:t>described in Notice </a:t>
            </a:r>
            <a:r>
              <a:rPr lang="en-US" dirty="0" smtClean="0"/>
              <a:t>2014-7 are </a:t>
            </a:r>
          </a:p>
          <a:p>
            <a:pPr lvl="1"/>
            <a:r>
              <a:rPr lang="en-US" dirty="0" smtClean="0"/>
              <a:t>Excludible </a:t>
            </a:r>
            <a:r>
              <a:rPr lang="en-US" dirty="0"/>
              <a:t>from gross income as difficulty of care </a:t>
            </a:r>
            <a:r>
              <a:rPr lang="en-US" dirty="0" smtClean="0"/>
              <a:t>payments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earned </a:t>
            </a:r>
            <a:r>
              <a:rPr lang="en-US" dirty="0" smtClean="0"/>
              <a:t>income for earned </a:t>
            </a:r>
            <a:r>
              <a:rPr lang="en-US" dirty="0"/>
              <a:t>income credit, </a:t>
            </a:r>
            <a:r>
              <a:rPr lang="en-US" dirty="0" smtClean="0"/>
              <a:t>dependent </a:t>
            </a:r>
            <a:r>
              <a:rPr lang="en-US" dirty="0"/>
              <a:t>care credit, </a:t>
            </a:r>
            <a:r>
              <a:rPr lang="en-US" dirty="0" smtClean="0"/>
              <a:t>or additional </a:t>
            </a:r>
            <a:r>
              <a:rPr lang="en-US" dirty="0"/>
              <a:t>child tax </a:t>
            </a:r>
            <a:r>
              <a:rPr lang="en-US" dirty="0" smtClean="0"/>
              <a:t>credit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Waiver Payments Reported on W-2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220217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02564" y="2376598"/>
            <a:ext cx="2960039" cy="914400"/>
          </a:xfrm>
          <a:effectLst>
            <a:outerShdw blurRad="152400" dist="317500" dir="5400000" sx="90000" sy="-19000" rotWithShape="0">
              <a:schemeClr val="accent2">
                <a:lumMod val="75000"/>
                <a:alpha val="15000"/>
              </a:schemeClr>
            </a:outerShdw>
          </a:effectLst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Comments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114800" y="4118403"/>
            <a:ext cx="3028950" cy="9144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- Wages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9A66D-0740-46AE-AF28-7DC40DFC1B92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91400" y="3962400"/>
            <a:ext cx="859536" cy="1446756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83911" y="1909713"/>
            <a:ext cx="685800" cy="1522780"/>
          </a:xfrm>
          <a:prstGeom prst="rect">
            <a:avLst/>
          </a:prstGeom>
          <a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555161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/>
              <a:t>All income must be reported and is taxable for income tax</a:t>
            </a:r>
          </a:p>
          <a:p>
            <a:r>
              <a:rPr lang="en-US" altLang="en-US" dirty="0" smtClean="0"/>
              <a:t>Prior year’s </a:t>
            </a:r>
            <a:r>
              <a:rPr lang="en-US" altLang="en-US" dirty="0" smtClean="0"/>
              <a:t>return helpful</a:t>
            </a:r>
            <a:endParaRPr lang="en-US" altLang="en-US" dirty="0" smtClean="0"/>
          </a:p>
          <a:p>
            <a:r>
              <a:rPr lang="en-US" altLang="en-US" dirty="0" smtClean="0"/>
              <a:t>Forms W-2 or other records</a:t>
            </a:r>
          </a:p>
          <a:p>
            <a:pPr lvl="1"/>
            <a:r>
              <a:rPr lang="en-US" altLang="en-US" dirty="0" smtClean="0"/>
              <a:t>Household employee (no W-2)</a:t>
            </a:r>
          </a:p>
          <a:p>
            <a:r>
              <a:rPr lang="en-US" altLang="en-US" dirty="0" smtClean="0"/>
              <a:t>Forms 1098-T (scholarship exceeds expenses)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/>
              <a:t>At interview, identify possible scholarship income; finalize later when you enter education benefits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Interview – A Conversation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9400" y="228600"/>
            <a:ext cx="7936950" cy="5929788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NTTC Training - TY2018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9BF9-153A-43B9-A948-651204329A1B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Entering W-2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105400" y="5105400"/>
            <a:ext cx="4604398" cy="1015664"/>
            <a:chOff x="3729775" y="4735553"/>
            <a:chExt cx="4603795" cy="1015683"/>
          </a:xfrm>
        </p:grpSpPr>
        <p:sp>
          <p:nvSpPr>
            <p:cNvPr id="7" name="Rounded Rectangle 6"/>
            <p:cNvSpPr/>
            <p:nvPr/>
          </p:nvSpPr>
          <p:spPr>
            <a:xfrm>
              <a:off x="3729775" y="4922310"/>
              <a:ext cx="1219040" cy="457209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itchFamily="34" charset="0"/>
                <a:buChar char="●"/>
                <a:defRPr sz="32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itchFamily="2" charset="2"/>
                <a:buChar char=""/>
                <a:defRPr sz="3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itchFamily="2" charset="2"/>
                <a:buChar char=""/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itchFamily="34" charset="0"/>
                <a:buChar char="●"/>
                <a:defRPr sz="24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800" b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0492" name="TextBox 3"/>
            <p:cNvSpPr txBox="1">
              <a:spLocks noChangeArrowheads="1"/>
            </p:cNvSpPr>
            <p:nvPr/>
          </p:nvSpPr>
          <p:spPr bwMode="auto">
            <a:xfrm>
              <a:off x="5788160" y="4735553"/>
              <a:ext cx="2545410" cy="101568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anose="020F0502020204030204" pitchFamily="34" charset="0"/>
                <a:buChar char="●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anose="05000000000000000000" pitchFamily="2" charset="2"/>
                <a:buChar char=""/>
                <a:defRPr sz="30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anose="05000000000000000000" pitchFamily="2" charset="2"/>
                <a:buChar char="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anose="020F0502020204030204" pitchFamily="34" charset="0"/>
                <a:buChar char="●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000" dirty="0">
                  <a:solidFill>
                    <a:srgbClr val="0000FF"/>
                  </a:solidFill>
                  <a:cs typeface="Calibri" panose="020F0502020204030204" pitchFamily="34" charset="0"/>
                </a:rPr>
                <a:t>Verify current tax year</a:t>
              </a:r>
            </a:p>
          </p:txBody>
        </p: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H="1">
              <a:off x="4948815" y="5150914"/>
              <a:ext cx="839345" cy="11726"/>
            </a:xfrm>
            <a:prstGeom prst="straightConnector1">
              <a:avLst/>
            </a:prstGeom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Taxpayer “should” receive W-2 by early February but may be </a:t>
            </a:r>
            <a:r>
              <a:rPr lang="en-US" altLang="en-US" dirty="0" smtClean="0"/>
              <a:t>later</a:t>
            </a:r>
            <a:endParaRPr lang="en-US" altLang="en-US" dirty="0" smtClean="0"/>
          </a:p>
          <a:p>
            <a:r>
              <a:rPr lang="en-US" altLang="en-US" dirty="0" smtClean="0"/>
              <a:t>Contact employer first if W-2 not received by 02/15/2019</a:t>
            </a:r>
          </a:p>
          <a:p>
            <a:r>
              <a:rPr lang="en-US" altLang="en-US" dirty="0" smtClean="0"/>
              <a:t>U</a:t>
            </a:r>
            <a:r>
              <a:rPr lang="en-US" altLang="en-US" dirty="0" smtClean="0"/>
              <a:t>se substitute W-2 to complete return if employer contact unsuccessful</a:t>
            </a:r>
          </a:p>
          <a:p>
            <a:pPr lvl="1"/>
            <a:r>
              <a:rPr lang="en-US" altLang="en-US" dirty="0" smtClean="0"/>
              <a:t>Must </a:t>
            </a:r>
            <a:r>
              <a:rPr lang="en-US" altLang="en-US" dirty="0"/>
              <a:t>have pay stub with full-year cumulative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Interview: Missing W-2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Completely enter </a:t>
            </a:r>
            <a:r>
              <a:rPr lang="en-US" altLang="en-US" dirty="0" smtClean="0"/>
              <a:t>information </a:t>
            </a:r>
            <a:r>
              <a:rPr lang="en-US" altLang="en-US" dirty="0"/>
              <a:t>on each W-</a:t>
            </a:r>
            <a:r>
              <a:rPr lang="en-US" altLang="en-US" dirty="0" smtClean="0"/>
              <a:t>2 before </a:t>
            </a:r>
            <a:r>
              <a:rPr lang="en-US" altLang="en-US" dirty="0"/>
              <a:t>going to next one</a:t>
            </a:r>
          </a:p>
          <a:p>
            <a:r>
              <a:rPr lang="en-US" altLang="en-US" dirty="0"/>
              <a:t>Double check employer ID numbers, names and </a:t>
            </a:r>
            <a:r>
              <a:rPr lang="en-US" altLang="en-US" dirty="0" smtClean="0"/>
              <a:t>addresses</a:t>
            </a:r>
          </a:p>
          <a:p>
            <a:r>
              <a:rPr lang="en-US" altLang="en-US" dirty="0"/>
              <a:t>Not all income is subject to Social Security and Medicare taxes (FICA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W-2</a:t>
            </a:r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NTTC Training - </a:t>
            </a:r>
            <a:r>
              <a:rPr lang="en-US" dirty="0" smtClean="0"/>
              <a:t>TY2018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 smtClean="0"/>
              <a:t>Enter most information on W-2 form</a:t>
            </a:r>
            <a:endParaRPr lang="en-US" altLang="en-US" dirty="0"/>
          </a:p>
          <a:p>
            <a:r>
              <a:rPr lang="en-US" altLang="en-US" dirty="0" smtClean="0"/>
              <a:t>Control number not needed</a:t>
            </a:r>
          </a:p>
          <a:p>
            <a:r>
              <a:rPr lang="en-US" altLang="en-US" dirty="0" smtClean="0"/>
              <a:t>Enter IRS verification number, if any</a:t>
            </a:r>
          </a:p>
          <a:p>
            <a:r>
              <a:rPr lang="en-US" altLang="en-US" dirty="0" smtClean="0"/>
              <a:t>Standard W-2 is default</a:t>
            </a:r>
          </a:p>
          <a:p>
            <a:r>
              <a:rPr lang="en-US" altLang="en-US" dirty="0" smtClean="0"/>
              <a:t>If corrected W-2, click the box</a:t>
            </a:r>
          </a:p>
          <a:p>
            <a:r>
              <a:rPr lang="en-US" altLang="en-US" dirty="0" smtClean="0"/>
              <a:t>Substitute generates </a:t>
            </a:r>
            <a:r>
              <a:rPr lang="en-US" altLang="en-US" dirty="0" smtClean="0"/>
              <a:t>Form </a:t>
            </a:r>
            <a:r>
              <a:rPr lang="en-US" altLang="en-US" dirty="0" smtClean="0"/>
              <a:t>4852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</a:t>
            </a:r>
            <a:r>
              <a:rPr lang="en-US" dirty="0" smtClean="0"/>
              <a:t>W-2 into TaxSlayer</a:t>
            </a:r>
            <a:endParaRPr lang="en-US" dirty="0"/>
          </a:p>
        </p:txBody>
      </p:sp>
    </p:spTree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 Temp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AARPF PPTX Template Wide v2.potx" id="{A309F09A-D3F6-47D0-BBBB-3A71145426D5}" vid="{CFB015DD-FEA0-48F6-AF59-C346941A5F6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Templet.thmx</Template>
  <TotalTime>0</TotalTime>
  <Words>3283</Words>
  <Application>Microsoft Macintosh PowerPoint</Application>
  <PresentationFormat>Custom</PresentationFormat>
  <Paragraphs>450</Paragraphs>
  <Slides>44</Slides>
  <Notes>42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2018 Templet</vt:lpstr>
      <vt:lpstr>Wages</vt:lpstr>
      <vt:lpstr>Learning Objectives - Wages</vt:lpstr>
      <vt:lpstr>Practice Lab/TaxSlayer Resource</vt:lpstr>
      <vt:lpstr>Wages – The Interview </vt:lpstr>
      <vt:lpstr>The Interview – A Conversation</vt:lpstr>
      <vt:lpstr>Entering W-2</vt:lpstr>
      <vt:lpstr>Interview: Missing W-2</vt:lpstr>
      <vt:lpstr>Entering W-2</vt:lpstr>
      <vt:lpstr>Entering W-2 into TaxSlayer</vt:lpstr>
      <vt:lpstr>Entering W-2</vt:lpstr>
      <vt:lpstr>W-2 Box 12 codes</vt:lpstr>
      <vt:lpstr>W-2 Box 14</vt:lpstr>
      <vt:lpstr>Adding W-2 Boxes 12 and 14</vt:lpstr>
      <vt:lpstr>W-2 – Box 13</vt:lpstr>
      <vt:lpstr>W-2 Warnings</vt:lpstr>
      <vt:lpstr>Other Wages Income</vt:lpstr>
      <vt:lpstr>W-2 Scope Limitation</vt:lpstr>
      <vt:lpstr>W-2 Scope Limitation (cont.)</vt:lpstr>
      <vt:lpstr>Quality Review – Wages </vt:lpstr>
      <vt:lpstr>Quality Review – Wages</vt:lpstr>
      <vt:lpstr>Quality Review – Wages</vt:lpstr>
      <vt:lpstr>Quality Review – Wages</vt:lpstr>
      <vt:lpstr>Quality Review – Wages</vt:lpstr>
      <vt:lpstr>Taxpayer Summary - Wages</vt:lpstr>
      <vt:lpstr>Wages</vt:lpstr>
      <vt:lpstr>Learning Objectives - Comprehensive Topics</vt:lpstr>
      <vt:lpstr>ITIN* Returns</vt:lpstr>
      <vt:lpstr>Substitute W-2</vt:lpstr>
      <vt:lpstr>Substitute W-2 (cont.)</vt:lpstr>
      <vt:lpstr>Entering Zero Wage W-2 - Special Situation</vt:lpstr>
      <vt:lpstr>Tip Income</vt:lpstr>
      <vt:lpstr>Allocated Tips – W-2 box 8</vt:lpstr>
      <vt:lpstr>Unreported Tips</vt:lpstr>
      <vt:lpstr>Unreported Tips</vt:lpstr>
      <vt:lpstr>Summary - Allocated and Unreported Tips</vt:lpstr>
      <vt:lpstr>Taxable Scholarships or Grants - Not on W-2</vt:lpstr>
      <vt:lpstr>Taxable Scholarship or Grant Not on W-2</vt:lpstr>
      <vt:lpstr>Household Employee - Income Not on W-2</vt:lpstr>
      <vt:lpstr>Household Employee Income Not on W-2</vt:lpstr>
      <vt:lpstr>Prisoner Earned Income</vt:lpstr>
      <vt:lpstr>Prisoner Earned Income</vt:lpstr>
      <vt:lpstr>Prisoner Earned Income Example</vt:lpstr>
      <vt:lpstr>Medicaid Waiver Payments Reported on W-2</vt:lpstr>
      <vt:lpstr>Income - Wages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2018-10-11T13:38:42Z</dcterms:created>
  <dcterms:modified xsi:type="dcterms:W3CDTF">2018-10-11T14:20:56Z</dcterms:modified>
</cp:coreProperties>
</file>